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D17"/>
    <a:srgbClr val="00FFFF"/>
    <a:srgbClr val="063742"/>
    <a:srgbClr val="0C657A"/>
    <a:srgbClr val="175956"/>
    <a:srgbClr val="29DB3E"/>
    <a:srgbClr val="F37207"/>
    <a:srgbClr val="160B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C0C6E-C05C-4433-92A6-C6C90D922963}" type="datetimeFigureOut">
              <a:rPr lang="en-US" smtClean="0"/>
              <a:pPr/>
              <a:t>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ADB6B-1986-489A-B1DB-33EAD4A48C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9ADB6B-1986-489A-B1DB-33EAD4A48C5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1E2D-A690-4CAC-89B5-84D339AA6802}"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1E2D-A690-4CAC-89B5-84D339AA6802}"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1E2D-A690-4CAC-89B5-84D339AA6802}"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1E2D-A690-4CAC-89B5-84D339AA6802}"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1E2D-A690-4CAC-89B5-84D339AA6802}" type="datetimeFigureOut">
              <a:rPr lang="en-US" smtClean="0"/>
              <a:pPr/>
              <a:t>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1E2D-A690-4CAC-89B5-84D339AA6802}"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1E2D-A690-4CAC-89B5-84D339AA6802}" type="datetimeFigureOut">
              <a:rPr lang="en-US" smtClean="0"/>
              <a:pPr/>
              <a:t>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1E2D-A690-4CAC-89B5-84D339AA6802}" type="datetimeFigureOut">
              <a:rPr lang="en-US" smtClean="0"/>
              <a:pPr/>
              <a:t>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1E2D-A690-4CAC-89B5-84D339AA6802}" type="datetimeFigureOut">
              <a:rPr lang="en-US" smtClean="0"/>
              <a:pPr/>
              <a:t>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1E2D-A690-4CAC-89B5-84D339AA6802}"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1E2D-A690-4CAC-89B5-84D339AA6802}" type="datetimeFigureOut">
              <a:rPr lang="en-US" smtClean="0"/>
              <a:pPr/>
              <a:t>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26739-922A-47BB-9E5E-12418D1522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1E2D-A690-4CAC-89B5-84D339AA6802}" type="datetimeFigureOut">
              <a:rPr lang="en-US" smtClean="0"/>
              <a:pPr/>
              <a:t>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26739-922A-47BB-9E5E-12418D1522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7.png"/><Relationship Id="rId5" Type="http://schemas.openxmlformats.org/officeDocument/2006/relationships/image" Target="../media/image11.w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slideLayout" Target="../slideLayouts/slideLayout4.xml"/><Relationship Id="rId1" Type="http://schemas.openxmlformats.org/officeDocument/2006/relationships/audio" Target="../media/audio21.wav"/><Relationship Id="rId5" Type="http://schemas.openxmlformats.org/officeDocument/2006/relationships/image" Target="../media/image7.png"/><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media/audio25.wav"/><Relationship Id="rId6" Type="http://schemas.openxmlformats.org/officeDocument/2006/relationships/image" Target="../media/image1.png"/><Relationship Id="rId5" Type="http://schemas.openxmlformats.org/officeDocument/2006/relationships/image" Target="../media/image13.wmf"/><Relationship Id="rId4" Type="http://schemas.openxmlformats.org/officeDocument/2006/relationships/audio" Target="../media/audio26.wav"/></Relationships>
</file>

<file path=ppt/slides/_rels/slide1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slideLayout" Target="../slideLayouts/slideLayout2.xml"/><Relationship Id="rId1" Type="http://schemas.openxmlformats.org/officeDocument/2006/relationships/audio" Target="../media/audio27.wav"/><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audio" Target="../media/audio30.wav"/><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audio" Target="../media/audio29.wav"/><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slideLayout" Target="../slideLayouts/slideLayout2.xml"/><Relationship Id="rId1" Type="http://schemas.openxmlformats.org/officeDocument/2006/relationships/audio" Target="../media/audio31.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slideLayout" Target="../slideLayouts/slideLayout4.xml"/><Relationship Id="rId1" Type="http://schemas.openxmlformats.org/officeDocument/2006/relationships/audio" Target="../media/audio33.wav"/><Relationship Id="rId5" Type="http://schemas.openxmlformats.org/officeDocument/2006/relationships/image" Target="../media/image1.png"/><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audio" Target="../media/audio35.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4.xml"/><Relationship Id="rId1" Type="http://schemas.openxmlformats.org/officeDocument/2006/relationships/audio" Target="../media/audio2.wav"/><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audio" Target="../media/audio36.wav"/><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slideLayout" Target="../slideLayouts/slideLayout2.xml"/><Relationship Id="rId1" Type="http://schemas.openxmlformats.org/officeDocument/2006/relationships/audio" Target="../media/audio37.wav"/><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slideLayout" Target="../slideLayouts/slideLayout6.xml"/><Relationship Id="rId1" Type="http://schemas.openxmlformats.org/officeDocument/2006/relationships/audio" Target="../media/audio39.wav"/><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slideLayout" Target="../slideLayouts/slideLayout4.xml"/><Relationship Id="rId1" Type="http://schemas.openxmlformats.org/officeDocument/2006/relationships/audio" Target="../media/audio6.wav"/><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Layout" Target="../slideLayouts/slideLayout4.xml"/><Relationship Id="rId1" Type="http://schemas.openxmlformats.org/officeDocument/2006/relationships/audio" Target="../media/audio10.wav"/><Relationship Id="rId5" Type="http://schemas.openxmlformats.org/officeDocument/2006/relationships/image" Target="../media/image1.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slideLayout" Target="../slideLayouts/slideLayout4.xml"/><Relationship Id="rId1" Type="http://schemas.openxmlformats.org/officeDocument/2006/relationships/audio" Target="../media/audio14.wav"/><Relationship Id="rId5" Type="http://schemas.openxmlformats.org/officeDocument/2006/relationships/image" Target="../media/image1.pn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FF0000"/>
            </a:gs>
            <a:gs pos="16000">
              <a:schemeClr val="tx2">
                <a:lumMod val="75000"/>
              </a:schemeClr>
            </a:gs>
            <a:gs pos="47000">
              <a:schemeClr val="accent2">
                <a:lumMod val="75000"/>
              </a:schemeClr>
            </a:gs>
            <a:gs pos="60001">
              <a:schemeClr val="accent4">
                <a:lumMod val="75000"/>
              </a:schemeClr>
            </a:gs>
            <a:gs pos="71001">
              <a:srgbClr val="3333CC"/>
            </a:gs>
            <a:gs pos="81000">
              <a:srgbClr val="1170FF"/>
            </a:gs>
            <a:gs pos="100000">
              <a:srgbClr val="29DB3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14400"/>
            <a:ext cx="8229600" cy="1447800"/>
          </a:xfrm>
        </p:spPr>
        <p:txBody>
          <a:bodyPr>
            <a:normAutofit/>
          </a:bodyPr>
          <a:lstStyle/>
          <a:p>
            <a:r>
              <a:rPr lang="en-US" sz="6600" dirty="0" smtClean="0">
                <a:solidFill>
                  <a:srgbClr val="FF0000"/>
                </a:solidFill>
                <a:latin typeface="Algerian" pitchFamily="82" charset="0"/>
              </a:rPr>
              <a:t>The Bill of Rights</a:t>
            </a:r>
            <a:endParaRPr lang="en-US" sz="6600" dirty="0">
              <a:solidFill>
                <a:srgbClr val="FF0000"/>
              </a:solidFill>
              <a:latin typeface="Algerian" pitchFamily="82" charset="0"/>
            </a:endParaRPr>
          </a:p>
        </p:txBody>
      </p:sp>
      <p:sp>
        <p:nvSpPr>
          <p:cNvPr id="3" name="Subtitle 2"/>
          <p:cNvSpPr>
            <a:spLocks noGrp="1"/>
          </p:cNvSpPr>
          <p:nvPr>
            <p:ph type="subTitle" idx="1"/>
          </p:nvPr>
        </p:nvSpPr>
        <p:spPr/>
        <p:txBody>
          <a:bodyPr>
            <a:normAutofit/>
          </a:bodyPr>
          <a:lstStyle/>
          <a:p>
            <a:pPr algn="l"/>
            <a:r>
              <a:rPr lang="en-US" sz="4400" smtClean="0">
                <a:solidFill>
                  <a:srgbClr val="FFFF00"/>
                </a:solidFill>
                <a:latin typeface="Berlin Sans FB" pitchFamily="34" charset="0"/>
              </a:rPr>
              <a:t>By: Jack Fitton and Elliot Figa </a:t>
            </a:r>
            <a:endParaRPr lang="en-US" sz="4400" dirty="0">
              <a:solidFill>
                <a:srgbClr val="FFFF00"/>
              </a:solidFill>
              <a:latin typeface="Berlin Sans FB" pitchFamily="34" charset="0"/>
            </a:endParaRPr>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8839200" y="6553200"/>
            <a:ext cx="304800" cy="304800"/>
          </a:xfrm>
          <a:prstGeom prst="rect">
            <a:avLst/>
          </a:prstGeom>
        </p:spPr>
      </p:pic>
    </p:spTree>
  </p:cSld>
  <p:clrMapOvr>
    <a:masterClrMapping/>
  </p:clrMapOvr>
  <p:transition advClick="0" advTm="11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orybook" pitchFamily="2" charset="0"/>
              </a:rPr>
              <a:t>5</a:t>
            </a:r>
            <a:r>
              <a:rPr lang="en-US" baseline="30000" dirty="0" smtClean="0">
                <a:latin typeface="Storybook" pitchFamily="2" charset="0"/>
              </a:rPr>
              <a:t>th</a:t>
            </a:r>
            <a:r>
              <a:rPr lang="en-US" dirty="0" smtClean="0">
                <a:latin typeface="Storybook" pitchFamily="2" charset="0"/>
              </a:rPr>
              <a:t> Amendment</a:t>
            </a:r>
            <a:endParaRPr lang="en-US" dirty="0">
              <a:latin typeface="Storybook" pitchFamily="2" charset="0"/>
            </a:endParaRPr>
          </a:p>
        </p:txBody>
      </p:sp>
      <p:sp>
        <p:nvSpPr>
          <p:cNvPr id="4" name="Content Placeholder 3"/>
          <p:cNvSpPr>
            <a:spLocks noGrp="1"/>
          </p:cNvSpPr>
          <p:nvPr>
            <p:ph idx="1"/>
          </p:nvPr>
        </p:nvSpPr>
        <p:spPr/>
        <p:txBody>
          <a:bodyPr>
            <a:normAutofit fontScale="70000" lnSpcReduction="20000"/>
          </a:bodyPr>
          <a:lstStyle/>
          <a:p>
            <a:pPr algn="ctr">
              <a:buNone/>
            </a:pPr>
            <a:r>
              <a:rPr lang="en-US" dirty="0" smtClean="0"/>
              <a:t>Our Definition:</a:t>
            </a:r>
          </a:p>
          <a:p>
            <a:pPr>
              <a:buNone/>
            </a:pPr>
            <a:r>
              <a:rPr lang="en-US" dirty="0" smtClean="0"/>
              <a:t>            No one can be tried for a serious crime unless accused by grand jury, cannot be forced to testify against yourself, can’t be tried twice for the same crime, can’t be punished without due process of law, and must be paid for property for public use.</a:t>
            </a:r>
          </a:p>
          <a:p>
            <a:pPr algn="ctr">
              <a:buNone/>
            </a:pPr>
            <a:r>
              <a:rPr lang="en-US" dirty="0" smtClean="0"/>
              <a:t>The Real definition:</a:t>
            </a:r>
          </a:p>
          <a:p>
            <a:pPr>
              <a:buNone/>
            </a:pPr>
            <a:r>
              <a:rPr lang="en-US" dirty="0" smtClean="0"/>
              <a:t>            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endParaRPr lang="en-US" dirty="0"/>
          </a:p>
        </p:txBody>
      </p:sp>
      <p:pic>
        <p:nvPicPr>
          <p:cNvPr id="1026" name="Picture 2" descr="C:\Documents and Settings\200226295\Local Settings\Temporary Internet Files\Content.IE5\3UGCRA69\MCj04348790000[1].png"/>
          <p:cNvPicPr>
            <a:picLocks noChangeAspect="1" noChangeArrowheads="1"/>
          </p:cNvPicPr>
          <p:nvPr/>
        </p:nvPicPr>
        <p:blipFill>
          <a:blip r:embed="rId4"/>
          <a:srcRect/>
          <a:stretch>
            <a:fillRect/>
          </a:stretch>
        </p:blipFill>
        <p:spPr bwMode="auto">
          <a:xfrm>
            <a:off x="304800" y="0"/>
            <a:ext cx="2133314" cy="1981200"/>
          </a:xfrm>
          <a:prstGeom prst="rect">
            <a:avLst/>
          </a:prstGeom>
          <a:noFill/>
        </p:spPr>
      </p:pic>
      <p:pic>
        <p:nvPicPr>
          <p:cNvPr id="1027" name="Picture 3" descr="C:\Documents and Settings\200226295\Local Settings\Temporary Internet Files\Content.IE5\MRY0SS9K\MCj02875000000[1].wmf"/>
          <p:cNvPicPr>
            <a:picLocks noChangeAspect="1" noChangeArrowheads="1"/>
          </p:cNvPicPr>
          <p:nvPr/>
        </p:nvPicPr>
        <p:blipFill>
          <a:blip r:embed="rId5"/>
          <a:srcRect/>
          <a:stretch>
            <a:fillRect/>
          </a:stretch>
        </p:blipFill>
        <p:spPr bwMode="auto">
          <a:xfrm>
            <a:off x="7010400" y="0"/>
            <a:ext cx="1443607" cy="19050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6"/>
          <a:stretch>
            <a:fillRect/>
          </a:stretch>
        </p:blipFill>
        <p:spPr>
          <a:xfrm>
            <a:off x="8839200" y="6553200"/>
            <a:ext cx="304800" cy="304800"/>
          </a:xfrm>
          <a:prstGeom prst="rect">
            <a:avLst/>
          </a:prstGeom>
        </p:spPr>
      </p:pic>
    </p:spTree>
  </p:cSld>
  <p:clrMapOvr>
    <a:masterClrMapping/>
  </p:clrMapOvr>
  <p:transition advClick="0" advTm="10000">
    <p:strips dir="ld"/>
    <p:sndAc>
      <p:stSnd>
        <p:snd r:embed="rId3" name="voltag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F0000"/>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FFFF"/>
                </a:solidFill>
                <a:latin typeface="Tubular" pitchFamily="2" charset="0"/>
              </a:rPr>
              <a:t>5</a:t>
            </a:r>
            <a:r>
              <a:rPr lang="en-US" sz="5400" baseline="30000" dirty="0" smtClean="0">
                <a:solidFill>
                  <a:srgbClr val="00FFFF"/>
                </a:solidFill>
                <a:latin typeface="Tubular" pitchFamily="2" charset="0"/>
              </a:rPr>
              <a:t>th</a:t>
            </a:r>
            <a:r>
              <a:rPr lang="en-US" sz="5400" dirty="0" smtClean="0">
                <a:solidFill>
                  <a:srgbClr val="00FFFF"/>
                </a:solidFill>
                <a:latin typeface="Tubular" pitchFamily="2" charset="0"/>
              </a:rPr>
              <a:t> Amendment</a:t>
            </a:r>
            <a:endParaRPr lang="en-US" sz="5400" dirty="0">
              <a:solidFill>
                <a:srgbClr val="00FFFF"/>
              </a:solidFill>
              <a:latin typeface="Tubular" pitchFamily="2" charset="0"/>
            </a:endParaRPr>
          </a:p>
        </p:txBody>
      </p:sp>
      <p:sp>
        <p:nvSpPr>
          <p:cNvPr id="3" name="Content Placeholder 2"/>
          <p:cNvSpPr>
            <a:spLocks noGrp="1"/>
          </p:cNvSpPr>
          <p:nvPr>
            <p:ph idx="1"/>
          </p:nvPr>
        </p:nvSpPr>
        <p:spPr/>
        <p:txBody>
          <a:bodyPr/>
          <a:lstStyle/>
          <a:p>
            <a:pPr>
              <a:buNone/>
            </a:pPr>
            <a:r>
              <a:rPr lang="en-US" dirty="0" smtClean="0"/>
              <a:t>     </a:t>
            </a:r>
            <a:r>
              <a:rPr lang="en-US" sz="3600" b="1" dirty="0" smtClean="0">
                <a:solidFill>
                  <a:schemeClr val="accent4">
                    <a:lumMod val="50000"/>
                  </a:schemeClr>
                </a:solidFill>
              </a:rPr>
              <a:t>You have done a bad crime and are going to court.  At court, people could try you for a serious crime, could be forced to testify against yourself, and could be accused twice for the same crime. That’s when the 5</a:t>
            </a:r>
            <a:r>
              <a:rPr lang="en-US" sz="3600" b="1" baseline="30000" dirty="0" smtClean="0">
                <a:solidFill>
                  <a:schemeClr val="accent4">
                    <a:lumMod val="50000"/>
                  </a:schemeClr>
                </a:solidFill>
              </a:rPr>
              <a:t>th</a:t>
            </a:r>
            <a:r>
              <a:rPr lang="en-US" sz="3600" b="1" dirty="0" smtClean="0">
                <a:solidFill>
                  <a:schemeClr val="accent4">
                    <a:lumMod val="50000"/>
                  </a:schemeClr>
                </a:solidFill>
              </a:rPr>
              <a:t> amendment came along. It destroyed all of these horrible things.</a:t>
            </a:r>
            <a:endParaRPr lang="en-US" sz="3600" b="1" dirty="0">
              <a:solidFill>
                <a:schemeClr val="accent4">
                  <a:lumMod val="50000"/>
                </a:schemeClr>
              </a:solidFill>
            </a:endParaRPr>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0000">
    <p:dissolve/>
    <p:sndAc>
      <p:stSnd>
        <p:snd r:embed="rId3" name="voltag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uckoo" pitchFamily="2" charset="0"/>
              </a:rPr>
              <a:t>6</a:t>
            </a:r>
            <a:r>
              <a:rPr lang="en-US" baseline="30000" dirty="0" smtClean="0">
                <a:latin typeface="Cuckoo" pitchFamily="2" charset="0"/>
              </a:rPr>
              <a:t>th</a:t>
            </a:r>
            <a:r>
              <a:rPr lang="en-US" dirty="0" smtClean="0">
                <a:latin typeface="Cuckoo" pitchFamily="2" charset="0"/>
              </a:rPr>
              <a:t> Amendment</a:t>
            </a:r>
            <a:endParaRPr lang="en-US" dirty="0">
              <a:latin typeface="Cuckoo" pitchFamily="2" charset="0"/>
            </a:endParaRPr>
          </a:p>
        </p:txBody>
      </p:sp>
      <p:sp>
        <p:nvSpPr>
          <p:cNvPr id="5" name="Content Placeholder 4"/>
          <p:cNvSpPr>
            <a:spLocks noGrp="1"/>
          </p:cNvSpPr>
          <p:nvPr>
            <p:ph sz="half" idx="1"/>
          </p:nvPr>
        </p:nvSpPr>
        <p:spPr/>
        <p:txBody>
          <a:bodyPr>
            <a:normAutofit fontScale="70000" lnSpcReduction="20000"/>
          </a:bodyPr>
          <a:lstStyle/>
          <a:p>
            <a:pPr algn="ctr">
              <a:buNone/>
            </a:pPr>
            <a:r>
              <a:rPr lang="en-US" b="1" dirty="0" smtClean="0"/>
              <a:t>Our definition:</a:t>
            </a:r>
          </a:p>
          <a:p>
            <a:pPr>
              <a:buNone/>
            </a:pPr>
            <a:r>
              <a:rPr lang="en-US" b="1" dirty="0" smtClean="0"/>
              <a:t>    People have the right to a speedy trial, a legal counsel, and to confront their accusers. </a:t>
            </a:r>
          </a:p>
          <a:p>
            <a:pPr algn="ctr">
              <a:buNone/>
            </a:pPr>
            <a:r>
              <a:rPr lang="en-US" b="1" dirty="0" smtClean="0"/>
              <a:t>The Real definition:</a:t>
            </a:r>
          </a:p>
          <a:p>
            <a:pPr>
              <a:buNone/>
            </a:pPr>
            <a:r>
              <a:rPr lang="en-US" b="1" dirty="0" smtClean="0"/>
              <a:t>In all criminal prosecutions, the accused shall enjoy the right to a speedy and public trial, by an impartial jury of the State and district wherein the crime shall have been committed,  and to be informed of the nature and cause of the accusation; to be confronted with the witnesses against him; to have the Assistance of Counsel for his defense.</a:t>
            </a:r>
            <a:endParaRPr lang="en-US" b="1" dirty="0"/>
          </a:p>
        </p:txBody>
      </p:sp>
      <p:pic>
        <p:nvPicPr>
          <p:cNvPr id="1031" name="Picture 7" descr="C:\Documents and Settings\200226295\Local Settings\Temporary Internet Files\Content.IE5\CTVRHE3T\MCj02871790000[1].wmf"/>
          <p:cNvPicPr>
            <a:picLocks noChangeAspect="1" noChangeArrowheads="1"/>
          </p:cNvPicPr>
          <p:nvPr/>
        </p:nvPicPr>
        <p:blipFill>
          <a:blip r:embed="rId4"/>
          <a:srcRect/>
          <a:stretch>
            <a:fillRect/>
          </a:stretch>
        </p:blipFill>
        <p:spPr bwMode="auto">
          <a:xfrm>
            <a:off x="4419600" y="1905000"/>
            <a:ext cx="4466597" cy="35052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a:stretch>
            <a:fillRect/>
          </a:stretch>
        </p:blipFill>
        <p:spPr>
          <a:xfrm>
            <a:off x="8839200" y="6553200"/>
            <a:ext cx="304800" cy="304800"/>
          </a:xfrm>
          <a:prstGeom prst="rect">
            <a:avLst/>
          </a:prstGeom>
        </p:spPr>
      </p:pic>
    </p:spTree>
  </p:cSld>
  <p:clrMapOvr>
    <a:masterClrMapping/>
  </p:clrMapOvr>
  <p:transition advClick="0" advTm="10000">
    <p:wedge/>
    <p:sndAc>
      <p:stSnd>
        <p:snd r:embed="rId3" name="explod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6</a:t>
            </a:r>
            <a:r>
              <a:rPr lang="en-US" baseline="30000" dirty="0" smtClean="0">
                <a:solidFill>
                  <a:srgbClr val="FF0000"/>
                </a:solidFill>
              </a:rPr>
              <a:t>th</a:t>
            </a:r>
            <a:r>
              <a:rPr lang="en-US" dirty="0" smtClean="0">
                <a:solidFill>
                  <a:srgbClr val="FF0000"/>
                </a:solidFill>
              </a:rPr>
              <a:t> Amendment</a:t>
            </a:r>
            <a:endParaRPr lang="en-US" dirty="0">
              <a:solidFill>
                <a:srgbClr val="FF0000"/>
              </a:solidFill>
            </a:endParaRPr>
          </a:p>
        </p:txBody>
      </p:sp>
      <p:sp>
        <p:nvSpPr>
          <p:cNvPr id="6" name="Content Placeholder 5"/>
          <p:cNvSpPr>
            <a:spLocks noGrp="1"/>
          </p:cNvSpPr>
          <p:nvPr>
            <p:ph idx="1"/>
          </p:nvPr>
        </p:nvSpPr>
        <p:spPr/>
        <p:txBody>
          <a:bodyPr>
            <a:normAutofit/>
          </a:bodyPr>
          <a:lstStyle/>
          <a:p>
            <a:pPr>
              <a:buNone/>
            </a:pPr>
            <a:r>
              <a:rPr lang="en-US" sz="4000" dirty="0" smtClean="0"/>
              <a:t>      </a:t>
            </a:r>
            <a:r>
              <a:rPr lang="en-US" sz="4000" dirty="0" smtClean="0">
                <a:solidFill>
                  <a:srgbClr val="FF0000"/>
                </a:solidFill>
              </a:rPr>
              <a:t>You’re still in court. Luckily, there’s the 6</a:t>
            </a:r>
            <a:r>
              <a:rPr lang="en-US" sz="4000" baseline="30000" dirty="0" smtClean="0">
                <a:solidFill>
                  <a:srgbClr val="FF0000"/>
                </a:solidFill>
              </a:rPr>
              <a:t>th</a:t>
            </a:r>
            <a:r>
              <a:rPr lang="en-US" sz="4000" dirty="0" smtClean="0">
                <a:solidFill>
                  <a:srgbClr val="FF0000"/>
                </a:solidFill>
              </a:rPr>
              <a:t> amendment so you can have a speedy trial and get it over with. You can also confront against your accuser. You got out of court without handcuffs because the 6</a:t>
            </a:r>
            <a:r>
              <a:rPr lang="en-US" sz="4000" baseline="30000" dirty="0" smtClean="0">
                <a:solidFill>
                  <a:srgbClr val="FF0000"/>
                </a:solidFill>
              </a:rPr>
              <a:t>th</a:t>
            </a:r>
            <a:r>
              <a:rPr lang="en-US" sz="4000" dirty="0" smtClean="0">
                <a:solidFill>
                  <a:srgbClr val="FF0000"/>
                </a:solidFill>
              </a:rPr>
              <a:t> amendment was created.</a:t>
            </a:r>
            <a:endParaRPr lang="en-US" sz="4000" dirty="0">
              <a:solidFill>
                <a:srgbClr val="FF0000"/>
              </a:solidFill>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4000">
    <p:push/>
    <p:sndAc>
      <p:stSnd>
        <p:snd r:embed="rId3" name="pu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chemeClr val="accent6"/>
            </a:gs>
            <a:gs pos="13000">
              <a:schemeClr val="accent6">
                <a:lumMod val="60000"/>
                <a:lumOff val="40000"/>
              </a:schemeClr>
            </a:gs>
            <a:gs pos="21001">
              <a:schemeClr val="accent2">
                <a:lumMod val="60000"/>
                <a:lumOff val="40000"/>
              </a:schemeClr>
            </a:gs>
            <a:gs pos="52000">
              <a:srgbClr val="FF0000"/>
            </a:gs>
            <a:gs pos="56000">
              <a:schemeClr val="accent6">
                <a:lumMod val="75000"/>
              </a:schemeClr>
            </a:gs>
            <a:gs pos="58000">
              <a:srgbClr val="80302D"/>
            </a:gs>
            <a:gs pos="71001">
              <a:srgbClr val="C0524E"/>
            </a:gs>
            <a:gs pos="94000">
              <a:srgbClr val="EBDAD4"/>
            </a:gs>
            <a:gs pos="100000">
              <a:srgbClr val="55261C"/>
            </a:gs>
          </a:gsLst>
          <a:lin ang="6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Amendment</a:t>
            </a:r>
            <a:endParaRPr lang="en-US" dirty="0"/>
          </a:p>
        </p:txBody>
      </p:sp>
      <p:sp>
        <p:nvSpPr>
          <p:cNvPr id="4" name="Content Placeholder 3"/>
          <p:cNvSpPr>
            <a:spLocks noGrp="1"/>
          </p:cNvSpPr>
          <p:nvPr>
            <p:ph sz="half" idx="1"/>
          </p:nvPr>
        </p:nvSpPr>
        <p:spPr>
          <a:xfrm>
            <a:off x="533400" y="1600200"/>
            <a:ext cx="4038600" cy="4525963"/>
          </a:xfrm>
        </p:spPr>
        <p:txBody>
          <a:bodyPr>
            <a:normAutofit fontScale="85000" lnSpcReduction="20000"/>
          </a:bodyPr>
          <a:lstStyle/>
          <a:p>
            <a:pPr algn="ctr">
              <a:buNone/>
            </a:pPr>
            <a:r>
              <a:rPr lang="en-US" dirty="0" smtClean="0"/>
              <a:t>Our Definition:</a:t>
            </a:r>
          </a:p>
          <a:p>
            <a:pPr>
              <a:buNone/>
            </a:pPr>
            <a:r>
              <a:rPr lang="en-US" dirty="0" smtClean="0"/>
              <a:t>        Everyone can jury trial in most civil suits</a:t>
            </a:r>
          </a:p>
          <a:p>
            <a:pPr algn="ctr">
              <a:buNone/>
            </a:pPr>
            <a:r>
              <a:rPr lang="en-US" dirty="0" smtClean="0"/>
              <a:t>The Real Definition:</a:t>
            </a:r>
          </a:p>
          <a:p>
            <a:pPr>
              <a:buNone/>
            </a:pPr>
            <a:r>
              <a:rPr lang="en-US" dirty="0" smtClean="0"/>
              <a:t>          In suits at common law, where the value in controversy shall exceed twenty dollars, the right of trial by jury shall be preserved, and no fact tried by a jury, shall be otherwise reexamined in any Court of the United States. </a:t>
            </a:r>
            <a:endParaRPr lang="en-US" dirty="0"/>
          </a:p>
        </p:txBody>
      </p:sp>
      <p:pic>
        <p:nvPicPr>
          <p:cNvPr id="2053" name="Picture 5" descr="C:\Documents and Settings\200226295\Local Settings\Temporary Internet Files\Content.IE5\6ZLFT260\MCPE02667_0000[1].wmf"/>
          <p:cNvPicPr>
            <a:picLocks noChangeAspect="1" noChangeArrowheads="1"/>
          </p:cNvPicPr>
          <p:nvPr/>
        </p:nvPicPr>
        <p:blipFill>
          <a:blip r:embed="rId5"/>
          <a:srcRect/>
          <a:stretch>
            <a:fillRect/>
          </a:stretch>
        </p:blipFill>
        <p:spPr bwMode="auto">
          <a:xfrm>
            <a:off x="4953000" y="1981200"/>
            <a:ext cx="3892175" cy="3733800"/>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6"/>
          <a:stretch>
            <a:fillRect/>
          </a:stretch>
        </p:blipFill>
        <p:spPr>
          <a:xfrm>
            <a:off x="8839200" y="6553200"/>
            <a:ext cx="304800" cy="304800"/>
          </a:xfrm>
          <a:prstGeom prst="rect">
            <a:avLst/>
          </a:prstGeom>
        </p:spPr>
      </p:pic>
    </p:spTree>
  </p:cSld>
  <p:clrMapOvr>
    <a:masterClrMapping/>
  </p:clrMapOvr>
  <p:transition advClick="0" advTm="10000">
    <p:split orient="vert" dir="in"/>
    <p:sndAc>
      <p:stSnd>
        <p:snd r:embed="rId4"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43000">
              <a:srgbClr val="1A8D48"/>
            </a:gs>
            <a:gs pos="52000">
              <a:srgbClr val="FFFF00"/>
            </a:gs>
            <a:gs pos="73000">
              <a:srgbClr val="EE3F17"/>
            </a:gs>
            <a:gs pos="88000">
              <a:srgbClr val="E81766"/>
            </a:gs>
            <a:gs pos="100000">
              <a:srgbClr val="A603A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Amendment</a:t>
            </a:r>
            <a:endParaRPr lang="en-US" dirty="0"/>
          </a:p>
        </p:txBody>
      </p:sp>
      <p:sp>
        <p:nvSpPr>
          <p:cNvPr id="5" name="Content Placeholder 4"/>
          <p:cNvSpPr>
            <a:spLocks noGrp="1"/>
          </p:cNvSpPr>
          <p:nvPr>
            <p:ph idx="1"/>
          </p:nvPr>
        </p:nvSpPr>
        <p:spPr/>
        <p:txBody>
          <a:bodyPr/>
          <a:lstStyle/>
          <a:p>
            <a:pPr>
              <a:buNone/>
            </a:pPr>
            <a:r>
              <a:rPr lang="en-US" dirty="0" smtClean="0"/>
              <a:t>       </a:t>
            </a:r>
            <a:r>
              <a:rPr lang="en-US" sz="4000" dirty="0" smtClean="0"/>
              <a:t>When you were in court, did you have a jury in the trial? The 7</a:t>
            </a:r>
            <a:r>
              <a:rPr lang="en-US" sz="4000" baseline="30000" dirty="0" smtClean="0"/>
              <a:t>th</a:t>
            </a:r>
            <a:r>
              <a:rPr lang="en-US" sz="4000" dirty="0" smtClean="0"/>
              <a:t> amendment allowed a jury. Most people in court usually ask for a jury which is a group of people that come to court to watch the trial and see whose wrong and right.</a:t>
            </a:r>
            <a:endParaRPr lang="en-US" sz="4000" dirty="0"/>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3000">
    <p:strips/>
    <p:sndAc>
      <p:stSnd>
        <p:snd r:embed="rId3"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82000">
              <a:srgbClr val="1A8D48"/>
            </a:gs>
            <a:gs pos="52000">
              <a:srgbClr val="FFFF00"/>
            </a:gs>
            <a:gs pos="73000">
              <a:srgbClr val="EE3F17"/>
            </a:gs>
            <a:gs pos="88000">
              <a:srgbClr val="E81766"/>
            </a:gs>
            <a:gs pos="100000">
              <a:srgbClr val="A603AB"/>
            </a:gs>
          </a:gsLst>
          <a:path path="circle">
            <a:fillToRect l="100000" t="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8</a:t>
            </a:r>
            <a:r>
              <a:rPr lang="en-US" baseline="30000" dirty="0" smtClean="0"/>
              <a:t>th</a:t>
            </a:r>
            <a:r>
              <a:rPr lang="en-US" dirty="0" smtClean="0"/>
              <a:t> Amendment</a:t>
            </a:r>
            <a:endParaRPr lang="en-US" dirty="0"/>
          </a:p>
        </p:txBody>
      </p:sp>
      <p:sp>
        <p:nvSpPr>
          <p:cNvPr id="5" name="Content Placeholder 4"/>
          <p:cNvSpPr>
            <a:spLocks noGrp="1"/>
          </p:cNvSpPr>
          <p:nvPr>
            <p:ph sz="half" idx="1"/>
          </p:nvPr>
        </p:nvSpPr>
        <p:spPr/>
        <p:txBody>
          <a:bodyPr>
            <a:normAutofit fontScale="92500" lnSpcReduction="10000"/>
          </a:bodyPr>
          <a:lstStyle/>
          <a:p>
            <a:pPr algn="ctr">
              <a:buNone/>
            </a:pPr>
            <a:r>
              <a:rPr lang="en-US" dirty="0" smtClean="0"/>
              <a:t>Our Definition:</a:t>
            </a:r>
          </a:p>
          <a:p>
            <a:pPr>
              <a:buNone/>
            </a:pPr>
            <a:r>
              <a:rPr lang="en-US" dirty="0" smtClean="0"/>
              <a:t>       People have the right to pay money to get out of jail and cruel and unusual punishment is forbidden.</a:t>
            </a:r>
          </a:p>
          <a:p>
            <a:pPr algn="ctr">
              <a:buNone/>
            </a:pPr>
            <a:r>
              <a:rPr lang="en-US" dirty="0" smtClean="0"/>
              <a:t>The Real Definition:</a:t>
            </a:r>
          </a:p>
          <a:p>
            <a:pPr>
              <a:buNone/>
            </a:pPr>
            <a:r>
              <a:rPr lang="en-US" dirty="0" smtClean="0"/>
              <a:t>Excessive bail shall not be required, nor excessive fines imposed, nor cruel and unusual punishments inflicted.</a:t>
            </a:r>
            <a:endParaRPr lang="en-US" dirty="0"/>
          </a:p>
        </p:txBody>
      </p:sp>
      <p:pic>
        <p:nvPicPr>
          <p:cNvPr id="3074" name="Picture 2" descr="C:\Documents and Settings\200226295\Local Settings\Temporary Internet Files\Content.IE5\NHS3EUA9\MCj04403960000[1].png"/>
          <p:cNvPicPr>
            <a:picLocks noChangeAspect="1" noChangeArrowheads="1"/>
          </p:cNvPicPr>
          <p:nvPr/>
        </p:nvPicPr>
        <p:blipFill>
          <a:blip r:embed="rId4"/>
          <a:srcRect/>
          <a:stretch>
            <a:fillRect/>
          </a:stretch>
        </p:blipFill>
        <p:spPr bwMode="auto">
          <a:xfrm>
            <a:off x="6781800" y="990600"/>
            <a:ext cx="1981200" cy="1981200"/>
          </a:xfrm>
          <a:prstGeom prst="rect">
            <a:avLst/>
          </a:prstGeom>
          <a:noFill/>
        </p:spPr>
      </p:pic>
      <p:pic>
        <p:nvPicPr>
          <p:cNvPr id="3077" name="Picture 5" descr="C:\Documents and Settings\200226295\Local Settings\Temporary Internet Files\Content.IE5\6ZLFT260\MCj02871780000[1].wmf"/>
          <p:cNvPicPr>
            <a:picLocks noChangeAspect="1" noChangeArrowheads="1"/>
          </p:cNvPicPr>
          <p:nvPr/>
        </p:nvPicPr>
        <p:blipFill>
          <a:blip r:embed="rId5"/>
          <a:srcRect/>
          <a:stretch>
            <a:fillRect/>
          </a:stretch>
        </p:blipFill>
        <p:spPr bwMode="auto">
          <a:xfrm>
            <a:off x="4648200" y="3733800"/>
            <a:ext cx="2803556" cy="2282982"/>
          </a:xfrm>
          <a:prstGeom prst="rect">
            <a:avLst/>
          </a:prstGeom>
          <a:noFill/>
        </p:spPr>
      </p:pic>
      <p:pic>
        <p:nvPicPr>
          <p:cNvPr id="3079" name="Picture 7" descr="C:\Documents and Settings\200226295\Local Settings\Temporary Internet Files\Content.IE5\6ZLFT260\MCj03265780000[1].wmf"/>
          <p:cNvPicPr>
            <a:picLocks noChangeAspect="1" noChangeArrowheads="1"/>
          </p:cNvPicPr>
          <p:nvPr/>
        </p:nvPicPr>
        <p:blipFill>
          <a:blip r:embed="rId6"/>
          <a:srcRect/>
          <a:stretch>
            <a:fillRect/>
          </a:stretch>
        </p:blipFill>
        <p:spPr bwMode="auto">
          <a:xfrm>
            <a:off x="4724400" y="1295400"/>
            <a:ext cx="1905000" cy="1985042"/>
          </a:xfrm>
          <a:prstGeom prst="rect">
            <a:avLst/>
          </a:prstGeom>
          <a:noFill/>
        </p:spPr>
      </p:pic>
      <p:pic>
        <p:nvPicPr>
          <p:cNvPr id="8" name="Recorded Sound">
            <a:hlinkClick r:id="" action="ppaction://media"/>
          </p:cNvPr>
          <p:cNvPicPr>
            <a:picLocks noRot="1" noChangeAspect="1"/>
          </p:cNvPicPr>
          <p:nvPr>
            <a:wavAudioFile r:embed="rId1" name="Recorded Sound"/>
          </p:nvPr>
        </p:nvPicPr>
        <p:blipFill>
          <a:blip r:embed="rId7"/>
          <a:stretch>
            <a:fillRect/>
          </a:stretch>
        </p:blipFill>
        <p:spPr>
          <a:xfrm>
            <a:off x="8839200" y="6553200"/>
            <a:ext cx="304800" cy="304800"/>
          </a:xfrm>
          <a:prstGeom prst="rect">
            <a:avLst/>
          </a:prstGeom>
        </p:spPr>
      </p:pic>
    </p:spTree>
  </p:cSld>
  <p:clrMapOvr>
    <a:masterClrMapping/>
  </p:clrMapOvr>
  <p:transition advClick="0" advTm="9000">
    <p:zoom/>
    <p:sndAc>
      <p:stSnd>
        <p:snd r:embed="rId3" name="suction.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7030A0"/>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Amendment</a:t>
            </a:r>
            <a:endParaRPr lang="en-US" dirty="0"/>
          </a:p>
        </p:txBody>
      </p:sp>
      <p:sp>
        <p:nvSpPr>
          <p:cNvPr id="5" name="Content Placeholder 4"/>
          <p:cNvSpPr>
            <a:spLocks noGrp="1"/>
          </p:cNvSpPr>
          <p:nvPr>
            <p:ph idx="1"/>
          </p:nvPr>
        </p:nvSpPr>
        <p:spPr/>
        <p:txBody>
          <a:bodyPr/>
          <a:lstStyle/>
          <a:p>
            <a:pPr>
              <a:buNone/>
            </a:pPr>
            <a:r>
              <a:rPr lang="en-US" dirty="0" smtClean="0"/>
              <a:t>       You have done a bad crime and are going to jail. You are stuck in there no matter what you pay or what you do. That is what it was like back then until they made the 8</a:t>
            </a:r>
            <a:r>
              <a:rPr lang="en-US" baseline="30000" dirty="0" smtClean="0"/>
              <a:t>th</a:t>
            </a:r>
            <a:r>
              <a:rPr lang="en-US" dirty="0" smtClean="0"/>
              <a:t> amendment. Now, all you have to do is pay the jail owner a certain amount of money and you’re out of there! Also, the 8</a:t>
            </a:r>
            <a:r>
              <a:rPr lang="en-US" baseline="30000" dirty="0" smtClean="0"/>
              <a:t>th</a:t>
            </a:r>
            <a:r>
              <a:rPr lang="en-US" dirty="0" smtClean="0"/>
              <a:t> amendment crushed the right for people to do cruel and unusual punishment.</a:t>
            </a:r>
            <a:endParaRPr lang="en-US" dirty="0"/>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8000">
    <p:newsflash/>
    <p:sndAc>
      <p:stSnd>
        <p:snd r:embed="rId3" name="typ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FFFF00"/>
            </a:gs>
            <a:gs pos="70000">
              <a:srgbClr val="FFC000"/>
            </a:gs>
            <a:gs pos="100000">
              <a:srgbClr val="663012"/>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prstGeom prst="donut">
            <a:avLst/>
          </a:prstGeom>
        </p:spPr>
        <p:txBody>
          <a:bodyPr/>
          <a:lstStyle/>
          <a:p>
            <a:r>
              <a:rPr lang="en-US" b="1" dirty="0" smtClean="0">
                <a:ln w="900" cmpd="sng">
                  <a:solidFill>
                    <a:schemeClr val="accent1">
                      <a:satMod val="190000"/>
                      <a:alpha val="55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101600" dist="76200" dir="5400000">
                    <a:schemeClr val="accent1">
                      <a:satMod val="190000"/>
                      <a:tint val="100000"/>
                      <a:alpha val="74000"/>
                    </a:schemeClr>
                  </a:innerShdw>
                </a:effectLst>
              </a:rPr>
              <a:t>9</a:t>
            </a:r>
            <a:r>
              <a:rPr lang="en-US" b="1" baseline="30000" dirty="0" smtClean="0">
                <a:ln w="900" cmpd="sng">
                  <a:solidFill>
                    <a:schemeClr val="accent1">
                      <a:satMod val="190000"/>
                      <a:alpha val="55000"/>
                    </a:schemeClr>
                  </a:soli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101600" dist="76200" dir="5400000">
                    <a:schemeClr val="accent1">
                      <a:satMod val="190000"/>
                      <a:tint val="100000"/>
                      <a:alpha val="74000"/>
                    </a:schemeClr>
                  </a:innerShdw>
                </a:effectLst>
              </a:rPr>
              <a:t>th</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b="1" dirty="0" smtClean="0">
                <a:ln w="900"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101600" dist="76200" dir="5400000">
                    <a:schemeClr val="accent1">
                      <a:satMod val="190000"/>
                      <a:tint val="100000"/>
                      <a:alpha val="74000"/>
                    </a:schemeClr>
                  </a:innerShdw>
                </a:effectLst>
              </a:rPr>
              <a:t>Amendment</a:t>
            </a:r>
            <a:endParaRPr lang="en-US" b="1" dirty="0">
              <a:ln w="900"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ln>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innerShdw blurRad="101600" dist="76200" dir="5400000">
                  <a:schemeClr val="accent1">
                    <a:satMod val="190000"/>
                    <a:tint val="100000"/>
                    <a:alpha val="74000"/>
                  </a:schemeClr>
                </a:innerShdw>
              </a:effectLst>
            </a:endParaRPr>
          </a:p>
        </p:txBody>
      </p:sp>
      <p:sp>
        <p:nvSpPr>
          <p:cNvPr id="5" name="Content Placeholder 4"/>
          <p:cNvSpPr>
            <a:spLocks noGrp="1"/>
          </p:cNvSpPr>
          <p:nvPr>
            <p:ph sz="half" idx="1"/>
          </p:nvPr>
        </p:nvSpPr>
        <p:spPr/>
        <p:txBody>
          <a:bodyPr>
            <a:normAutofit fontScale="92500" lnSpcReduction="10000"/>
          </a:bodyPr>
          <a:lstStyle/>
          <a:p>
            <a:pPr algn="ctr">
              <a:buNone/>
            </a:pPr>
            <a:r>
              <a:rPr lang="en-US" dirty="0" smtClean="0"/>
              <a:t>Our Definition:</a:t>
            </a:r>
          </a:p>
          <a:p>
            <a:pPr>
              <a:buNone/>
            </a:pPr>
            <a:r>
              <a:rPr lang="en-US" dirty="0" smtClean="0"/>
              <a:t>         All of people’s rights cannot be listed in the bill of rights. </a:t>
            </a:r>
          </a:p>
          <a:p>
            <a:pPr algn="ctr">
              <a:buNone/>
            </a:pPr>
            <a:r>
              <a:rPr lang="en-US" dirty="0" smtClean="0"/>
              <a:t>The Real Definition:</a:t>
            </a:r>
          </a:p>
          <a:p>
            <a:pPr>
              <a:buNone/>
            </a:pPr>
            <a:r>
              <a:rPr lang="en-US" dirty="0" smtClean="0"/>
              <a:t>        The enumeration in the Constitution, of certain rights, shall not be construed to deny or disparage others retained by the people.</a:t>
            </a:r>
            <a:endParaRPr lang="en-US" dirty="0"/>
          </a:p>
        </p:txBody>
      </p:sp>
      <p:pic>
        <p:nvPicPr>
          <p:cNvPr id="4099" name="Picture 3" descr="C:\Documents and Settings\200226295\Local Settings\Temporary Internet Files\Content.IE5\CTVRHE3T\MCj01495110000[1].wmf"/>
          <p:cNvPicPr>
            <a:picLocks noChangeAspect="1" noChangeArrowheads="1"/>
          </p:cNvPicPr>
          <p:nvPr/>
        </p:nvPicPr>
        <p:blipFill>
          <a:blip r:embed="rId4"/>
          <a:srcRect/>
          <a:stretch>
            <a:fillRect/>
          </a:stretch>
        </p:blipFill>
        <p:spPr bwMode="auto">
          <a:xfrm>
            <a:off x="4495800" y="2590800"/>
            <a:ext cx="4452512" cy="3013942"/>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a:stretch>
            <a:fillRect/>
          </a:stretch>
        </p:blipFill>
        <p:spPr>
          <a:xfrm>
            <a:off x="8839200" y="6553200"/>
            <a:ext cx="304800" cy="304800"/>
          </a:xfrm>
          <a:prstGeom prst="rect">
            <a:avLst/>
          </a:prstGeom>
        </p:spPr>
      </p:pic>
    </p:spTree>
  </p:cSld>
  <p:clrMapOvr>
    <a:masterClrMapping/>
  </p:clrMapOvr>
  <p:transition advClick="0" advTm="12000">
    <p:dissolve/>
    <p:sndAc>
      <p:stSnd>
        <p:snd r:embed="rId3" name="click.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r>
              <a:rPr lang="en-US" dirty="0" smtClean="0"/>
              <a:t>      </a:t>
            </a:r>
            <a:r>
              <a:rPr lang="en-US" sz="4000" dirty="0" smtClean="0">
                <a:solidFill>
                  <a:schemeClr val="accent6"/>
                </a:solidFill>
              </a:rPr>
              <a:t>You know all those amendments we talked about in the other slides? Well, those aren’t the only laws in the United States. There are so many, that the Bill of Rights couldn’t list them all. So don’t think these 10 amendments are the only laws.</a:t>
            </a:r>
            <a:endParaRPr lang="en-US" sz="4000" dirty="0">
              <a:solidFill>
                <a:schemeClr val="accent6"/>
              </a:solidFill>
            </a:endParaRPr>
          </a:p>
        </p:txBody>
      </p:sp>
      <p:sp>
        <p:nvSpPr>
          <p:cNvPr id="4" name="Rectangle 3"/>
          <p:cNvSpPr/>
          <p:nvPr/>
        </p:nvSpPr>
        <p:spPr>
          <a:xfrm>
            <a:off x="2057400" y="152400"/>
            <a:ext cx="4692310"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a:t>
            </a:r>
            <a:r>
              <a:rPr lang="en-US" sz="54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Amendment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2000">
    <p:wipe dir="d"/>
    <p:sndAc>
      <p:stSnd>
        <p:snd r:embed="rId3" name="arrow.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FFFF00"/>
            </a:gs>
            <a:gs pos="30000">
              <a:srgbClr val="66008F"/>
            </a:gs>
            <a:gs pos="64999">
              <a:srgbClr val="BA0066"/>
            </a:gs>
            <a:gs pos="89999">
              <a:srgbClr val="FF0000"/>
            </a:gs>
            <a:gs pos="100000">
              <a:srgbClr val="FF82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60B69"/>
                </a:solidFill>
                <a:latin typeface="Bernard MT Condensed" pitchFamily="18" charset="0"/>
              </a:rPr>
              <a:t>1</a:t>
            </a:r>
            <a:r>
              <a:rPr lang="en-US" baseline="30000" dirty="0" smtClean="0">
                <a:solidFill>
                  <a:srgbClr val="160B69"/>
                </a:solidFill>
                <a:latin typeface="Bernard MT Condensed" pitchFamily="18" charset="0"/>
              </a:rPr>
              <a:t>st</a:t>
            </a:r>
            <a:r>
              <a:rPr lang="en-US" dirty="0" smtClean="0">
                <a:solidFill>
                  <a:srgbClr val="160B69"/>
                </a:solidFill>
                <a:latin typeface="Bernard MT Condensed" pitchFamily="18" charset="0"/>
              </a:rPr>
              <a:t> Amendment</a:t>
            </a:r>
            <a:endParaRPr lang="en-US" dirty="0">
              <a:solidFill>
                <a:srgbClr val="160B69"/>
              </a:solidFill>
              <a:latin typeface="Bernard MT Condensed" pitchFamily="18" charset="0"/>
            </a:endParaRPr>
          </a:p>
        </p:txBody>
      </p:sp>
      <p:sp>
        <p:nvSpPr>
          <p:cNvPr id="3" name="Content Placeholder 2"/>
          <p:cNvSpPr>
            <a:spLocks noGrp="1"/>
          </p:cNvSpPr>
          <p:nvPr>
            <p:ph sz="half" idx="1"/>
          </p:nvPr>
        </p:nvSpPr>
        <p:spPr/>
        <p:txBody>
          <a:bodyPr>
            <a:normAutofit fontScale="70000" lnSpcReduction="20000"/>
          </a:bodyPr>
          <a:lstStyle/>
          <a:p>
            <a:pPr algn="ctr">
              <a:buNone/>
            </a:pPr>
            <a:r>
              <a:rPr lang="en-US" b="1" dirty="0" smtClean="0"/>
              <a:t>Our definition:</a:t>
            </a:r>
            <a:endParaRPr lang="en-US" b="1" dirty="0"/>
          </a:p>
          <a:p>
            <a:pPr>
              <a:buNone/>
            </a:pPr>
            <a:r>
              <a:rPr lang="en-US" b="1" dirty="0" smtClean="0"/>
              <a:t>       The first amendment gave freedom of speech, freedom of religion, freedom of press, the right to assemble, and petition to the government.</a:t>
            </a:r>
          </a:p>
          <a:p>
            <a:pPr>
              <a:buNone/>
            </a:pPr>
            <a:r>
              <a:rPr lang="en-US" b="1" dirty="0"/>
              <a:t> </a:t>
            </a:r>
            <a:r>
              <a:rPr lang="en-US" b="1" dirty="0" smtClean="0"/>
              <a:t>                          The real definition:</a:t>
            </a:r>
          </a:p>
          <a:p>
            <a:pPr>
              <a:buNone/>
            </a:pPr>
            <a:r>
              <a:rPr lang="en-US" b="1" dirty="0" smtClean="0"/>
              <a:t>      Congress shall make no law respecting an establishment of the religion, or prohibiting the free exercise thereof; or abridging the freedom of speech, or of the press; or the right of the people peaceably to assemble, and to petition the government for a redress grievances.</a:t>
            </a:r>
            <a:endParaRPr lang="en-US" b="1" dirty="0"/>
          </a:p>
        </p:txBody>
      </p:sp>
      <p:pic>
        <p:nvPicPr>
          <p:cNvPr id="1026" name="Picture 2" descr="C:\Documents and Settings\200226295\Local Settings\Temporary Internet Files\Content.IE5\C7EP9YYX\MCj04413700000[1].png"/>
          <p:cNvPicPr>
            <a:picLocks noChangeAspect="1" noChangeArrowheads="1"/>
          </p:cNvPicPr>
          <p:nvPr/>
        </p:nvPicPr>
        <p:blipFill>
          <a:blip r:embed="rId4"/>
          <a:srcRect/>
          <a:stretch>
            <a:fillRect/>
          </a:stretch>
        </p:blipFill>
        <p:spPr bwMode="auto">
          <a:xfrm>
            <a:off x="5257800" y="1295400"/>
            <a:ext cx="2743200" cy="2743200"/>
          </a:xfrm>
          <a:prstGeom prst="rect">
            <a:avLst/>
          </a:prstGeom>
          <a:noFill/>
        </p:spPr>
      </p:pic>
      <p:pic>
        <p:nvPicPr>
          <p:cNvPr id="1027" name="Picture 3" descr="C:\Documents and Settings\200226295\Local Settings\Temporary Internet Files\Content.IE5\MRY0SS9K\MPj04403300000[1].jpg"/>
          <p:cNvPicPr>
            <a:picLocks noChangeAspect="1" noChangeArrowheads="1"/>
          </p:cNvPicPr>
          <p:nvPr/>
        </p:nvPicPr>
        <p:blipFill>
          <a:blip r:embed="rId5" cstate="print"/>
          <a:srcRect/>
          <a:stretch>
            <a:fillRect/>
          </a:stretch>
        </p:blipFill>
        <p:spPr bwMode="auto">
          <a:xfrm>
            <a:off x="5791200" y="3886200"/>
            <a:ext cx="1752600" cy="2294738"/>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6"/>
          <a:stretch>
            <a:fillRect/>
          </a:stretch>
        </p:blipFill>
        <p:spPr>
          <a:xfrm>
            <a:off x="8839200" y="6553200"/>
            <a:ext cx="304800" cy="304800"/>
          </a:xfrm>
          <a:prstGeom prst="rect">
            <a:avLst/>
          </a:prstGeom>
        </p:spPr>
      </p:pic>
    </p:spTree>
  </p:cSld>
  <p:clrMapOvr>
    <a:masterClrMapping/>
  </p:clrMapOvr>
  <p:transition advClick="0" advTm="10000">
    <p:cover dir="ld"/>
    <p:sndAc>
      <p:stSnd>
        <p:snd r:embed="rId3" name="arrow.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pPr algn="ctr">
              <a:buNone/>
            </a:pPr>
            <a:r>
              <a:rPr lang="en-US" dirty="0" smtClean="0"/>
              <a:t> Our Definition:</a:t>
            </a:r>
          </a:p>
          <a:p>
            <a:pPr>
              <a:buNone/>
            </a:pPr>
            <a:r>
              <a:rPr lang="en-US" dirty="0" smtClean="0"/>
              <a:t>       Any constitutional powers that are not given to the federal government belong to the people or the states. </a:t>
            </a:r>
          </a:p>
          <a:p>
            <a:pPr algn="ctr">
              <a:buNone/>
            </a:pPr>
            <a:r>
              <a:rPr lang="en-US" dirty="0" smtClean="0"/>
              <a:t>The Real Definition:</a:t>
            </a:r>
          </a:p>
          <a:p>
            <a:pPr>
              <a:buNone/>
            </a:pPr>
            <a:r>
              <a:rPr lang="en-US" dirty="0" smtClean="0"/>
              <a:t>        The powers not delegated to the United States by the Constitution, nor prohibited by it to the states, are reserved to the states respectively, or to the people</a:t>
            </a:r>
          </a:p>
        </p:txBody>
      </p:sp>
      <p:pic>
        <p:nvPicPr>
          <p:cNvPr id="1026" name="Picture 2" descr="C:\Documents and Settings\200226295\Local Settings\Temporary Internet Files\Content.IE5\NHS3EUA9\MCj01493410000[1].wmf"/>
          <p:cNvPicPr>
            <a:picLocks noGrp="1" noChangeAspect="1" noChangeArrowheads="1"/>
          </p:cNvPicPr>
          <p:nvPr>
            <p:ph sz="half" idx="2"/>
          </p:nvPr>
        </p:nvPicPr>
        <p:blipFill>
          <a:blip r:embed="rId4"/>
          <a:srcRect/>
          <a:stretch>
            <a:fillRect/>
          </a:stretch>
        </p:blipFill>
        <p:spPr bwMode="auto">
          <a:xfrm>
            <a:off x="4876800" y="1371600"/>
            <a:ext cx="3021933" cy="2057400"/>
          </a:xfrm>
          <a:prstGeom prst="rect">
            <a:avLst/>
          </a:prstGeom>
          <a:noFill/>
        </p:spPr>
      </p:pic>
      <p:pic>
        <p:nvPicPr>
          <p:cNvPr id="1028" name="Picture 4" descr="C:\Documents and Settings\200226295\Local Settings\Temporary Internet Files\Content.IE5\NHS3EUA9\MPj04433290000[1].jpg"/>
          <p:cNvPicPr>
            <a:picLocks noChangeAspect="1" noChangeArrowheads="1"/>
          </p:cNvPicPr>
          <p:nvPr/>
        </p:nvPicPr>
        <p:blipFill>
          <a:blip r:embed="rId5" cstate="print"/>
          <a:srcRect/>
          <a:stretch>
            <a:fillRect/>
          </a:stretch>
        </p:blipFill>
        <p:spPr bwMode="auto">
          <a:xfrm>
            <a:off x="7086600" y="3657600"/>
            <a:ext cx="1874521" cy="2820075"/>
          </a:xfrm>
          <a:prstGeom prst="rect">
            <a:avLst/>
          </a:prstGeom>
          <a:noFill/>
        </p:spPr>
      </p:pic>
      <p:pic>
        <p:nvPicPr>
          <p:cNvPr id="1030" name="Picture 6" descr="C:\Documents and Settings\200226295\Local Settings\Temporary Internet Files\Content.IE5\NHS3EUA9\MCj04369560000[1].wmf"/>
          <p:cNvPicPr>
            <a:picLocks noChangeAspect="1" noChangeArrowheads="1"/>
          </p:cNvPicPr>
          <p:nvPr/>
        </p:nvPicPr>
        <p:blipFill>
          <a:blip r:embed="rId6"/>
          <a:srcRect/>
          <a:stretch>
            <a:fillRect/>
          </a:stretch>
        </p:blipFill>
        <p:spPr bwMode="auto">
          <a:xfrm>
            <a:off x="4572000" y="3810000"/>
            <a:ext cx="2209800" cy="2209800"/>
          </a:xfrm>
          <a:prstGeom prst="rect">
            <a:avLst/>
          </a:prstGeom>
          <a:noFill/>
        </p:spPr>
      </p:pic>
      <p:sp>
        <p:nvSpPr>
          <p:cNvPr id="7" name="Rectangle 6"/>
          <p:cNvSpPr/>
          <p:nvPr/>
        </p:nvSpPr>
        <p:spPr>
          <a:xfrm>
            <a:off x="1447800" y="228600"/>
            <a:ext cx="5866568" cy="923330"/>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lgerian" pitchFamily="82" charset="0"/>
              </a:rPr>
              <a:t>10</a:t>
            </a:r>
            <a:r>
              <a:rPr lang="en-US" sz="5400" b="1" cap="none" spc="0" baseline="300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lgerian" pitchFamily="82" charset="0"/>
              </a:rPr>
              <a:t>th</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lgerian" pitchFamily="82" charset="0"/>
              </a:rPr>
              <a:t> Amendment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8" name="Recorded Sound">
            <a:hlinkClick r:id="" action="ppaction://media"/>
          </p:cNvPr>
          <p:cNvPicPr>
            <a:picLocks noRot="1" noChangeAspect="1"/>
          </p:cNvPicPr>
          <p:nvPr>
            <a:wavAudioFile r:embed="rId1" name="Recorded Sound"/>
          </p:nvPr>
        </p:nvPicPr>
        <p:blipFill>
          <a:blip r:embed="rId7"/>
          <a:stretch>
            <a:fillRect/>
          </a:stretch>
        </p:blipFill>
        <p:spPr>
          <a:xfrm>
            <a:off x="8839200" y="6553200"/>
            <a:ext cx="304800" cy="304800"/>
          </a:xfrm>
          <a:prstGeom prst="rect">
            <a:avLst/>
          </a:prstGeom>
        </p:spPr>
      </p:pic>
    </p:spTree>
  </p:cSld>
  <p:clrMapOvr>
    <a:masterClrMapping/>
  </p:clrMapOvr>
  <p:transition advClick="0" advTm="10000">
    <p:fade/>
    <p:sndAc>
      <p:stSnd>
        <p:snd r:embed="rId3" name="camera.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2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en-US" dirty="0" smtClean="0"/>
              <a:t>         You know how the federal government has a good amount of power. Well, they don’t have all of it. Any power that doesn’t go to the federal government belongs to the states or the people so there’s equal power. So states have some power, the people have some power, and the federal government has some power.</a:t>
            </a:r>
            <a:endParaRPr lang="en-US" dirty="0"/>
          </a:p>
        </p:txBody>
      </p:sp>
      <p:sp>
        <p:nvSpPr>
          <p:cNvPr id="4" name="Rectangle 3"/>
          <p:cNvSpPr/>
          <p:nvPr/>
        </p:nvSpPr>
        <p:spPr>
          <a:xfrm>
            <a:off x="1828800" y="304800"/>
            <a:ext cx="5934237" cy="92333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uckoo" pitchFamily="2" charset="0"/>
              </a:rPr>
              <a:t>10</a:t>
            </a:r>
            <a:r>
              <a:rPr lang="en-US" sz="5400" b="1" cap="none" spc="0" baseline="30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uckoo" pitchFamily="2" charset="0"/>
              </a:rPr>
              <a:t>th</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uckoo" pitchFamily="2" charset="0"/>
              </a:rPr>
              <a:t> Amendment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uckoo" pitchFamily="2" charset="0"/>
            </a:endParaRPr>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0000">
    <p:wheel/>
    <p:sndAc>
      <p:stSnd>
        <p:snd r:embed="rId3" name="breez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chemeClr val="accent1">
                <a:lumMod val="50000"/>
              </a:schemeClr>
            </a:gs>
            <a:gs pos="100000">
              <a:schemeClr val="accent2">
                <a:lumMod val="5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prstTxWarp prst="textCanUp">
              <a:avLst/>
            </a:prstTxWarp>
            <a:noAutofit/>
          </a:bodyPr>
          <a:lstStyle/>
          <a:p>
            <a:r>
              <a:rPr lang="en-US" sz="200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Algerian" pitchFamily="82" charset="0"/>
              </a:rPr>
              <a:t>The</a:t>
            </a:r>
            <a:r>
              <a:rPr lang="en-US" sz="20000" dirty="0" smtClean="0">
                <a:latin typeface="Algerian" pitchFamily="82" charset="0"/>
              </a:rPr>
              <a:t> </a:t>
            </a:r>
            <a:r>
              <a:rPr lang="en-US" sz="200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Algerian" pitchFamily="82" charset="0"/>
              </a:rPr>
              <a:t>End</a:t>
            </a:r>
            <a:endParaRPr lang="en-US" sz="200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Algerian" pitchFamily="82" charset="0"/>
            </a:endParaRPr>
          </a:p>
        </p:txBody>
      </p:sp>
      <p:pic>
        <p:nvPicPr>
          <p:cNvPr id="3"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4000">
    <p:sndAc>
      <p:stSnd>
        <p:snd r:embed="rId3" name="applause.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chemeClr val="tx2">
                <a:lumMod val="60000"/>
                <a:lumOff val="40000"/>
              </a:schemeClr>
            </a:gs>
            <a:gs pos="30000">
              <a:schemeClr val="tx2">
                <a:lumMod val="50000"/>
              </a:schemeClr>
            </a:gs>
            <a:gs pos="64999">
              <a:srgbClr val="BA0066"/>
            </a:gs>
            <a:gs pos="89999">
              <a:srgbClr val="FD2D17"/>
            </a:gs>
            <a:gs pos="100000">
              <a:srgbClr val="FFFF00"/>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2">
                    <a:lumMod val="75000"/>
                  </a:schemeClr>
                </a:solidFill>
                <a:latin typeface="Forte" pitchFamily="66" charset="0"/>
              </a:rPr>
              <a:t>1</a:t>
            </a:r>
            <a:r>
              <a:rPr lang="en-US" sz="5400" baseline="30000" dirty="0" smtClean="0">
                <a:solidFill>
                  <a:schemeClr val="tx2">
                    <a:lumMod val="75000"/>
                  </a:schemeClr>
                </a:solidFill>
                <a:latin typeface="Forte" pitchFamily="66" charset="0"/>
              </a:rPr>
              <a:t>st</a:t>
            </a:r>
            <a:r>
              <a:rPr lang="en-US" sz="5400" dirty="0" smtClean="0">
                <a:solidFill>
                  <a:schemeClr val="tx2">
                    <a:lumMod val="75000"/>
                  </a:schemeClr>
                </a:solidFill>
                <a:latin typeface="Forte" pitchFamily="66" charset="0"/>
              </a:rPr>
              <a:t> Amendment</a:t>
            </a:r>
            <a:endParaRPr lang="en-US" sz="5400" dirty="0">
              <a:solidFill>
                <a:schemeClr val="tx2">
                  <a:lumMod val="75000"/>
                </a:schemeClr>
              </a:solidFill>
              <a:latin typeface="Forte" pitchFamily="66" charset="0"/>
            </a:endParaRPr>
          </a:p>
        </p:txBody>
      </p:sp>
      <p:sp>
        <p:nvSpPr>
          <p:cNvPr id="3" name="Content Placeholder 2"/>
          <p:cNvSpPr>
            <a:spLocks noGrp="1"/>
          </p:cNvSpPr>
          <p:nvPr>
            <p:ph idx="1"/>
          </p:nvPr>
        </p:nvSpPr>
        <p:spPr>
          <a:xfrm>
            <a:off x="457200" y="1676400"/>
            <a:ext cx="8229600" cy="4525963"/>
          </a:xfrm>
        </p:spPr>
        <p:txBody>
          <a:bodyPr>
            <a:normAutofit/>
          </a:bodyPr>
          <a:lstStyle/>
          <a:p>
            <a:pPr>
              <a:buNone/>
            </a:pPr>
            <a:r>
              <a:rPr lang="en-US" dirty="0" smtClean="0"/>
              <a:t>        </a:t>
            </a:r>
            <a:r>
              <a:rPr lang="en-US" sz="4000" dirty="0" smtClean="0"/>
              <a:t>People are treated unfairly by their religion. Not only that, they also can’t say what they want to and can’t gather a group of people. That is when the first amendment came in and changed things to fair treatment</a:t>
            </a:r>
            <a:r>
              <a:rPr lang="en-US" sz="4000" dirty="0" smtClean="0"/>
              <a:t>.</a:t>
            </a:r>
            <a:endParaRPr lang="en-US" sz="4000" dirty="0" smtClean="0"/>
          </a:p>
          <a:p>
            <a:pPr>
              <a:buNone/>
            </a:pPr>
            <a:r>
              <a:rPr lang="en-US" sz="4000" dirty="0" smtClean="0"/>
              <a:t> </a:t>
            </a:r>
            <a:endParaRPr lang="en-US" sz="4000" dirty="0"/>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Tm="10000">
    <p:wipe dir="u"/>
    <p:sndAc>
      <p:stSnd>
        <p:snd r:embed="rId3"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13000">
              <a:schemeClr val="tx2">
                <a:lumMod val="60000"/>
                <a:lumOff val="40000"/>
              </a:schemeClr>
            </a:gs>
            <a:gs pos="28000">
              <a:schemeClr val="tx2">
                <a:lumMod val="75000"/>
              </a:schemeClr>
            </a:gs>
            <a:gs pos="42999">
              <a:schemeClr val="tx2">
                <a:lumMod val="75000"/>
              </a:schemeClr>
            </a:gs>
            <a:gs pos="58000">
              <a:srgbClr val="825600"/>
            </a:gs>
            <a:gs pos="72000">
              <a:schemeClr val="tx2">
                <a:lumMod val="60000"/>
                <a:lumOff val="40000"/>
              </a:schemeClr>
            </a:gs>
            <a:gs pos="87000">
              <a:srgbClr val="825600"/>
            </a:gs>
            <a:gs pos="100000">
              <a:srgbClr val="FFA8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Catchup" pitchFamily="2" charset="0"/>
              </a:rPr>
              <a:t>2</a:t>
            </a:r>
            <a:r>
              <a:rPr lang="en-US" baseline="30000" dirty="0" smtClean="0">
                <a:solidFill>
                  <a:schemeClr val="accent6">
                    <a:lumMod val="75000"/>
                  </a:schemeClr>
                </a:solidFill>
                <a:latin typeface="Catchup" pitchFamily="2" charset="0"/>
              </a:rPr>
              <a:t>nd</a:t>
            </a:r>
            <a:r>
              <a:rPr lang="en-US" dirty="0" smtClean="0">
                <a:solidFill>
                  <a:schemeClr val="accent6">
                    <a:lumMod val="75000"/>
                  </a:schemeClr>
                </a:solidFill>
                <a:latin typeface="Catchup" pitchFamily="2" charset="0"/>
              </a:rPr>
              <a:t> Amendment</a:t>
            </a:r>
            <a:endParaRPr lang="en-US" dirty="0">
              <a:solidFill>
                <a:schemeClr val="accent6">
                  <a:lumMod val="75000"/>
                </a:schemeClr>
              </a:solidFill>
              <a:latin typeface="Catchup" pitchFamily="2" charset="0"/>
            </a:endParaRPr>
          </a:p>
        </p:txBody>
      </p:sp>
      <p:sp>
        <p:nvSpPr>
          <p:cNvPr id="3" name="Content Placeholder 2"/>
          <p:cNvSpPr>
            <a:spLocks noGrp="1"/>
          </p:cNvSpPr>
          <p:nvPr>
            <p:ph sz="half" idx="1"/>
          </p:nvPr>
        </p:nvSpPr>
        <p:spPr/>
        <p:txBody>
          <a:bodyPr>
            <a:noAutofit/>
          </a:bodyPr>
          <a:lstStyle/>
          <a:p>
            <a:pPr algn="ctr">
              <a:buNone/>
            </a:pPr>
            <a:r>
              <a:rPr lang="en-US" sz="2600" dirty="0" smtClean="0"/>
              <a:t>Our definition:</a:t>
            </a:r>
          </a:p>
          <a:p>
            <a:pPr>
              <a:buNone/>
            </a:pPr>
            <a:r>
              <a:rPr lang="en-US" sz="2600" dirty="0" smtClean="0"/>
              <a:t>     The right to form a militia and the right to keep or bear arms.</a:t>
            </a:r>
          </a:p>
          <a:p>
            <a:pPr algn="ctr">
              <a:buNone/>
            </a:pPr>
            <a:r>
              <a:rPr lang="en-US" sz="2600" dirty="0" smtClean="0"/>
              <a:t>The real definition:</a:t>
            </a:r>
          </a:p>
          <a:p>
            <a:pPr>
              <a:buNone/>
            </a:pPr>
            <a:r>
              <a:rPr lang="en-US" sz="2600" dirty="0" smtClean="0"/>
              <a:t>     A well regulated militia, being necessary to the security of a free state, the right of the people to keep and bear arms, shall not be infringed.</a:t>
            </a:r>
            <a:endParaRPr lang="en-US" sz="2600" dirty="0"/>
          </a:p>
        </p:txBody>
      </p:sp>
      <p:pic>
        <p:nvPicPr>
          <p:cNvPr id="2050" name="Picture 2" descr="C:\Documents and Settings\200226295\Local Settings\Temporary Internet Files\Content.IE5\C7EP9YYX\MCj02309290000[1].wmf"/>
          <p:cNvPicPr>
            <a:picLocks noGrp="1" noChangeAspect="1" noChangeArrowheads="1"/>
          </p:cNvPicPr>
          <p:nvPr>
            <p:ph sz="half" idx="2"/>
          </p:nvPr>
        </p:nvPicPr>
        <p:blipFill>
          <a:blip r:embed="rId4"/>
          <a:srcRect/>
          <a:stretch>
            <a:fillRect/>
          </a:stretch>
        </p:blipFill>
        <p:spPr bwMode="auto">
          <a:xfrm>
            <a:off x="4800600" y="2286000"/>
            <a:ext cx="3623273" cy="1828800"/>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a:stretch>
            <a:fillRect/>
          </a:stretch>
        </p:blipFill>
        <p:spPr>
          <a:xfrm>
            <a:off x="8839200" y="6553200"/>
            <a:ext cx="304800" cy="304800"/>
          </a:xfrm>
          <a:prstGeom prst="rect">
            <a:avLst/>
          </a:prstGeom>
        </p:spPr>
      </p:pic>
    </p:spTree>
  </p:cSld>
  <p:clrMapOvr>
    <a:masterClrMapping/>
  </p:clrMapOvr>
  <p:transition advClick="0" advTm="10000">
    <p:newsflash/>
    <p:sndAc>
      <p:stSnd>
        <p:snd r:embed="rId3" name="cashreg.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4800" dirty="0" smtClean="0">
                <a:latin typeface="Impact" pitchFamily="34" charset="0"/>
              </a:rPr>
              <a:t>2</a:t>
            </a:r>
            <a:r>
              <a:rPr lang="en-US" sz="4800" baseline="30000" dirty="0" smtClean="0">
                <a:latin typeface="Impact" pitchFamily="34" charset="0"/>
              </a:rPr>
              <a:t>nd</a:t>
            </a:r>
            <a:r>
              <a:rPr lang="en-US" sz="4800" dirty="0" smtClean="0">
                <a:latin typeface="Impact" pitchFamily="34" charset="0"/>
              </a:rPr>
              <a:t> Amendment</a:t>
            </a:r>
            <a:endParaRPr lang="en-US" sz="4800" dirty="0">
              <a:latin typeface="Impact" pitchFamily="34" charset="0"/>
            </a:endParaRPr>
          </a:p>
        </p:txBody>
      </p:sp>
      <p:sp>
        <p:nvSpPr>
          <p:cNvPr id="3" name="Content Placeholder 2"/>
          <p:cNvSpPr>
            <a:spLocks noGrp="1"/>
          </p:cNvSpPr>
          <p:nvPr>
            <p:ph idx="1"/>
          </p:nvPr>
        </p:nvSpPr>
        <p:spPr/>
        <p:txBody>
          <a:bodyPr>
            <a:normAutofit/>
          </a:bodyPr>
          <a:lstStyle/>
          <a:p>
            <a:pPr>
              <a:buNone/>
            </a:pPr>
            <a:r>
              <a:rPr lang="en-US" dirty="0" smtClean="0"/>
              <a:t>         </a:t>
            </a:r>
            <a:r>
              <a:rPr lang="en-US" sz="3600" dirty="0" smtClean="0"/>
              <a:t>I know you shouldn’t carry around guns and try to harm people, but if you are just holding a gun not trying to harm anyone, you should be able to carry on with what your doing. That is why they made the 2</a:t>
            </a:r>
            <a:r>
              <a:rPr lang="en-US" sz="3600" baseline="30000" dirty="0" smtClean="0"/>
              <a:t>nd</a:t>
            </a:r>
            <a:r>
              <a:rPr lang="en-US" sz="3600" dirty="0" smtClean="0"/>
              <a:t> amendment which let people carry guns around as long as they didn’t harm anyone.</a:t>
            </a:r>
            <a:endParaRPr lang="en-US" sz="3600" dirty="0"/>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3000">
    <p:wheel spokes="8"/>
    <p:sndAc>
      <p:stSnd>
        <p:snd r:embed="rId3" name="camera.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Market" pitchFamily="2" charset="0"/>
              </a:rPr>
              <a:t>3</a:t>
            </a:r>
            <a:r>
              <a:rPr lang="en-US" baseline="30000" dirty="0" smtClean="0">
                <a:solidFill>
                  <a:srgbClr val="FFFF00"/>
                </a:solidFill>
                <a:latin typeface="Market" pitchFamily="2" charset="0"/>
              </a:rPr>
              <a:t>rd</a:t>
            </a:r>
            <a:r>
              <a:rPr lang="en-US" dirty="0" smtClean="0">
                <a:solidFill>
                  <a:srgbClr val="FFFF00"/>
                </a:solidFill>
                <a:latin typeface="Market" pitchFamily="2" charset="0"/>
              </a:rPr>
              <a:t> Amendment</a:t>
            </a:r>
            <a:endParaRPr lang="en-US" dirty="0">
              <a:solidFill>
                <a:srgbClr val="FFFF00"/>
              </a:solidFill>
              <a:latin typeface="Market" pitchFamily="2" charset="0"/>
            </a:endParaRPr>
          </a:p>
        </p:txBody>
      </p:sp>
      <p:sp>
        <p:nvSpPr>
          <p:cNvPr id="3" name="Content Placeholder 2"/>
          <p:cNvSpPr>
            <a:spLocks noGrp="1"/>
          </p:cNvSpPr>
          <p:nvPr>
            <p:ph sz="half" idx="1"/>
          </p:nvPr>
        </p:nvSpPr>
        <p:spPr/>
        <p:txBody>
          <a:bodyPr>
            <a:normAutofit fontScale="92500" lnSpcReduction="20000"/>
          </a:bodyPr>
          <a:lstStyle/>
          <a:p>
            <a:pPr algn="ctr">
              <a:buNone/>
            </a:pPr>
            <a:r>
              <a:rPr lang="en-US" dirty="0" smtClean="0">
                <a:solidFill>
                  <a:srgbClr val="FFFF00"/>
                </a:solidFill>
              </a:rPr>
              <a:t>Our definition:</a:t>
            </a:r>
          </a:p>
          <a:p>
            <a:pPr>
              <a:buNone/>
            </a:pPr>
            <a:r>
              <a:rPr lang="en-US" dirty="0" smtClean="0">
                <a:solidFill>
                  <a:srgbClr val="FFFF00"/>
                </a:solidFill>
              </a:rPr>
              <a:t>    The right to not have soldiers stay in your home.</a:t>
            </a:r>
          </a:p>
          <a:p>
            <a:pPr algn="ctr">
              <a:buNone/>
            </a:pPr>
            <a:r>
              <a:rPr lang="en-US" dirty="0" smtClean="0">
                <a:solidFill>
                  <a:srgbClr val="FFFF00"/>
                </a:solidFill>
              </a:rPr>
              <a:t>The real definition:</a:t>
            </a:r>
          </a:p>
          <a:p>
            <a:pPr>
              <a:buNone/>
            </a:pPr>
            <a:r>
              <a:rPr lang="en-US" dirty="0" smtClean="0">
                <a:solidFill>
                  <a:srgbClr val="FFFF00"/>
                </a:solidFill>
              </a:rPr>
              <a:t>     No Soldier shall, in time of peace be quartered in any house, without the consent of the Owner, nor in time of war, but in a manner to be prescribed by law.</a:t>
            </a:r>
            <a:endParaRPr lang="en-US" dirty="0">
              <a:solidFill>
                <a:srgbClr val="FFFF00"/>
              </a:solidFill>
            </a:endParaRPr>
          </a:p>
        </p:txBody>
      </p:sp>
      <p:pic>
        <p:nvPicPr>
          <p:cNvPr id="1026" name="Picture 2" descr="C:\Documents and Settings\200226295\Local Settings\Temporary Internet Files\Content.IE5\C7EP9YYX\MPj04387160000[1].jpg"/>
          <p:cNvPicPr>
            <a:picLocks noGrp="1" noChangeAspect="1" noChangeArrowheads="1"/>
          </p:cNvPicPr>
          <p:nvPr>
            <p:ph sz="half" idx="2"/>
          </p:nvPr>
        </p:nvPicPr>
        <p:blipFill>
          <a:blip r:embed="rId4" cstate="print"/>
          <a:srcRect/>
          <a:stretch>
            <a:fillRect/>
          </a:stretch>
        </p:blipFill>
        <p:spPr bwMode="auto">
          <a:xfrm>
            <a:off x="4800600" y="2286000"/>
            <a:ext cx="4114800" cy="2819400"/>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5"/>
          <a:stretch>
            <a:fillRect/>
          </a:stretch>
        </p:blipFill>
        <p:spPr>
          <a:xfrm>
            <a:off x="8839200" y="6553200"/>
            <a:ext cx="304800" cy="304800"/>
          </a:xfrm>
          <a:prstGeom prst="rect">
            <a:avLst/>
          </a:prstGeom>
        </p:spPr>
      </p:pic>
    </p:spTree>
  </p:cSld>
  <p:clrMapOvr>
    <a:masterClrMapping/>
  </p:clrMapOvr>
  <p:transition advClick="0" advTm="10000">
    <p:fade thruBlk="1"/>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7030A0"/>
            </a:gs>
            <a:gs pos="28000">
              <a:srgbClr val="000082"/>
            </a:gs>
            <a:gs pos="42999">
              <a:srgbClr val="7030A0"/>
            </a:gs>
            <a:gs pos="58000">
              <a:srgbClr val="000082"/>
            </a:gs>
            <a:gs pos="72000">
              <a:srgbClr val="7030A0"/>
            </a:gs>
            <a:gs pos="87000">
              <a:srgbClr val="000082"/>
            </a:gs>
            <a:gs pos="100000">
              <a:srgbClr val="7030A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solidFill>
                  <a:srgbClr val="00B050"/>
                </a:solidFill>
                <a:latin typeface="Harlow Solid Italic" pitchFamily="82" charset="0"/>
              </a:rPr>
              <a:t>3</a:t>
            </a:r>
            <a:r>
              <a:rPr lang="en-US" sz="6000" baseline="30000" dirty="0" smtClean="0">
                <a:solidFill>
                  <a:srgbClr val="00B050"/>
                </a:solidFill>
                <a:latin typeface="Harlow Solid Italic" pitchFamily="82" charset="0"/>
              </a:rPr>
              <a:t>rd</a:t>
            </a:r>
            <a:r>
              <a:rPr lang="en-US" sz="6000" dirty="0" smtClean="0">
                <a:solidFill>
                  <a:srgbClr val="00B050"/>
                </a:solidFill>
                <a:latin typeface="Harlow Solid Italic" pitchFamily="82" charset="0"/>
              </a:rPr>
              <a:t> Amendment</a:t>
            </a:r>
            <a:endParaRPr lang="en-US" sz="6000" dirty="0">
              <a:solidFill>
                <a:srgbClr val="00B050"/>
              </a:solidFill>
              <a:latin typeface="Harlow Solid Italic" pitchFamily="82" charset="0"/>
            </a:endParaRPr>
          </a:p>
        </p:txBody>
      </p:sp>
      <p:sp>
        <p:nvSpPr>
          <p:cNvPr id="6" name="Content Placeholder 5"/>
          <p:cNvSpPr>
            <a:spLocks noGrp="1"/>
          </p:cNvSpPr>
          <p:nvPr>
            <p:ph idx="1"/>
          </p:nvPr>
        </p:nvSpPr>
        <p:spPr/>
        <p:txBody>
          <a:bodyPr>
            <a:normAutofit lnSpcReduction="10000"/>
          </a:bodyPr>
          <a:lstStyle/>
          <a:p>
            <a:pPr>
              <a:buNone/>
            </a:pPr>
            <a:r>
              <a:rPr lang="en-US" dirty="0" smtClean="0">
                <a:solidFill>
                  <a:srgbClr val="00B050"/>
                </a:solidFill>
              </a:rPr>
              <a:t>         </a:t>
            </a:r>
            <a:r>
              <a:rPr lang="en-US" sz="4000" dirty="0" smtClean="0">
                <a:solidFill>
                  <a:srgbClr val="00B050"/>
                </a:solidFill>
              </a:rPr>
              <a:t>How would you like it if a soldier just barged into your house and you had to feed them and let them stay there without permission. Well, that’s what happened until the 3</a:t>
            </a:r>
            <a:r>
              <a:rPr lang="en-US" sz="4000" baseline="30000" dirty="0" smtClean="0">
                <a:solidFill>
                  <a:srgbClr val="00B050"/>
                </a:solidFill>
              </a:rPr>
              <a:t>rd</a:t>
            </a:r>
            <a:r>
              <a:rPr lang="en-US" sz="4000" dirty="0" smtClean="0">
                <a:solidFill>
                  <a:srgbClr val="00B050"/>
                </a:solidFill>
              </a:rPr>
              <a:t> amendment was created. The third amendment made the soldiers not have this power anymore.</a:t>
            </a:r>
            <a:endParaRPr lang="en-US" sz="4000" dirty="0">
              <a:solidFill>
                <a:srgbClr val="00B050"/>
              </a:solidFill>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4000">
    <p:plus/>
    <p:sndAc>
      <p:stSnd>
        <p:snd r:embed="rId3" name="coin.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Amendment</a:t>
            </a:r>
            <a:endParaRPr lang="en-US" dirty="0"/>
          </a:p>
        </p:txBody>
      </p:sp>
      <p:sp>
        <p:nvSpPr>
          <p:cNvPr id="3" name="Content Placeholder 2"/>
          <p:cNvSpPr>
            <a:spLocks noGrp="1"/>
          </p:cNvSpPr>
          <p:nvPr>
            <p:ph sz="half" idx="1"/>
          </p:nvPr>
        </p:nvSpPr>
        <p:spPr/>
        <p:txBody>
          <a:bodyPr>
            <a:normAutofit fontScale="92500" lnSpcReduction="20000"/>
          </a:bodyPr>
          <a:lstStyle/>
          <a:p>
            <a:pPr algn="ctr">
              <a:buNone/>
            </a:pPr>
            <a:r>
              <a:rPr lang="en-US" dirty="0" smtClean="0"/>
              <a:t>Our definition:</a:t>
            </a:r>
          </a:p>
          <a:p>
            <a:pPr>
              <a:buNone/>
            </a:pPr>
            <a:r>
              <a:rPr lang="en-US" dirty="0" smtClean="0"/>
              <a:t>Protected from unreasonable search and seizure.</a:t>
            </a:r>
          </a:p>
          <a:p>
            <a:pPr algn="ctr">
              <a:buNone/>
            </a:pPr>
            <a:r>
              <a:rPr lang="en-US" dirty="0" smtClean="0"/>
              <a:t>The Real Definition:</a:t>
            </a:r>
          </a:p>
          <a:p>
            <a:pPr>
              <a:buNone/>
            </a:pPr>
            <a:r>
              <a:rPr lang="en-US" dirty="0" smtClean="0"/>
              <a:t>The right of the people to be secure in their persons, houses, papers, and effects, against unreasonable searches and seizures, shall not be violated, and no Warrants but upon probable cause.</a:t>
            </a:r>
          </a:p>
        </p:txBody>
      </p:sp>
      <p:pic>
        <p:nvPicPr>
          <p:cNvPr id="2053" name="Picture 5" descr="C:\Documents and Settings\200226295\Local Settings\Temporary Internet Files\Content.IE5\C7EP9YYX\MCBD07132_0000[1].wmf"/>
          <p:cNvPicPr>
            <a:picLocks noChangeAspect="1" noChangeArrowheads="1"/>
          </p:cNvPicPr>
          <p:nvPr/>
        </p:nvPicPr>
        <p:blipFill>
          <a:blip r:embed="rId4"/>
          <a:srcRect/>
          <a:stretch>
            <a:fillRect/>
          </a:stretch>
        </p:blipFill>
        <p:spPr bwMode="auto">
          <a:xfrm>
            <a:off x="4953000" y="1371600"/>
            <a:ext cx="3048000" cy="47244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a:stretch>
            <a:fillRect/>
          </a:stretch>
        </p:blipFill>
        <p:spPr>
          <a:xfrm>
            <a:off x="8839200" y="6553200"/>
            <a:ext cx="304800" cy="304800"/>
          </a:xfrm>
          <a:prstGeom prst="rect">
            <a:avLst/>
          </a:prstGeom>
        </p:spPr>
      </p:pic>
    </p:spTree>
  </p:cSld>
  <p:clrMapOvr>
    <a:masterClrMapping/>
  </p:clrMapOvr>
  <p:transition advClick="0" advTm="10000">
    <p:zoom dir="in"/>
    <p:sndAc>
      <p:stSnd>
        <p:snd r:embed="rId3" name="las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4000">
              <a:schemeClr val="tx1">
                <a:lumMod val="75000"/>
                <a:lumOff val="25000"/>
              </a:schemeClr>
            </a:gs>
            <a:gs pos="17999">
              <a:srgbClr val="FFFFFF"/>
            </a:gs>
            <a:gs pos="21000">
              <a:srgbClr val="636363"/>
            </a:gs>
            <a:gs pos="53000">
              <a:srgbClr val="CFCFCF"/>
            </a:gs>
            <a:gs pos="66000">
              <a:srgbClr val="CFCFCF"/>
            </a:gs>
            <a:gs pos="93000">
              <a:srgbClr val="1F1F1F"/>
            </a:gs>
            <a:gs pos="78999">
              <a:srgbClr val="FFFFFF"/>
            </a:gs>
            <a:gs pos="100000">
              <a:srgbClr val="7F7F7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smtClean="0">
                <a:solidFill>
                  <a:srgbClr val="175956"/>
                </a:solidFill>
                <a:latin typeface="Broadway" pitchFamily="82" charset="0"/>
              </a:rPr>
              <a:t>4</a:t>
            </a:r>
            <a:r>
              <a:rPr lang="en-US" sz="5400" baseline="30000" dirty="0" smtClean="0">
                <a:solidFill>
                  <a:srgbClr val="175956"/>
                </a:solidFill>
                <a:latin typeface="Broadway" pitchFamily="82" charset="0"/>
              </a:rPr>
              <a:t>th</a:t>
            </a:r>
            <a:r>
              <a:rPr lang="en-US" sz="5400" dirty="0" smtClean="0">
                <a:solidFill>
                  <a:srgbClr val="175956"/>
                </a:solidFill>
                <a:latin typeface="Broadway" pitchFamily="82" charset="0"/>
              </a:rPr>
              <a:t> Amendment</a:t>
            </a:r>
            <a:endParaRPr lang="en-US" sz="5400" dirty="0">
              <a:solidFill>
                <a:srgbClr val="175956"/>
              </a:solidFill>
              <a:latin typeface="Broadway" pitchFamily="82" charset="0"/>
            </a:endParaRPr>
          </a:p>
        </p:txBody>
      </p:sp>
      <p:sp>
        <p:nvSpPr>
          <p:cNvPr id="6" name="Content Placeholder 5"/>
          <p:cNvSpPr>
            <a:spLocks noGrp="1"/>
          </p:cNvSpPr>
          <p:nvPr>
            <p:ph idx="1"/>
          </p:nvPr>
        </p:nvSpPr>
        <p:spPr/>
        <p:txBody>
          <a:bodyPr>
            <a:noAutofit/>
          </a:bodyPr>
          <a:lstStyle/>
          <a:p>
            <a:pPr>
              <a:buNone/>
            </a:pPr>
            <a:r>
              <a:rPr lang="en-US" sz="3600" dirty="0" smtClean="0"/>
              <a:t>           </a:t>
            </a:r>
            <a:r>
              <a:rPr lang="en-US" sz="3600" dirty="0" smtClean="0">
                <a:solidFill>
                  <a:srgbClr val="063742"/>
                </a:solidFill>
              </a:rPr>
              <a:t>You are in your house eating dinner and you hear a knock on the door. You open the door and there’s a police standing there. He said you have done something wrong so he can search your house. That was luckily destroyed by the fourth amendment creating peace.</a:t>
            </a:r>
            <a:endParaRPr lang="en-US" sz="3600" dirty="0">
              <a:solidFill>
                <a:srgbClr val="063742"/>
              </a:solidFill>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8839200" y="6553200"/>
            <a:ext cx="304800" cy="304800"/>
          </a:xfrm>
          <a:prstGeom prst="rect">
            <a:avLst/>
          </a:prstGeom>
        </p:spPr>
      </p:pic>
    </p:spTree>
  </p:cSld>
  <p:clrMapOvr>
    <a:masterClrMapping/>
  </p:clrMapOvr>
  <p:transition advClick="0" advTm="10000">
    <p:cover dir="u"/>
    <p:sndAc>
      <p:stSnd>
        <p:snd r:embed="rId3"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TotalTime>
  <Words>1336</Words>
  <Application>Microsoft Office PowerPoint</Application>
  <PresentationFormat>On-screen Show (4:3)</PresentationFormat>
  <Paragraphs>75</Paragraphs>
  <Slides>22</Slides>
  <Notes>1</Notes>
  <HiddenSlides>0</HiddenSlides>
  <MMClips>22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Bill of Rights</vt:lpstr>
      <vt:lpstr>1st Amendment</vt:lpstr>
      <vt:lpstr>1st Amendment</vt:lpstr>
      <vt:lpstr>2nd Amendment</vt:lpstr>
      <vt:lpstr>2nd Amendment</vt:lpstr>
      <vt:lpstr>3rd Amendment</vt:lpstr>
      <vt:lpstr>3rd Amendment</vt:lpstr>
      <vt:lpstr>4th Amendment</vt:lpstr>
      <vt:lpstr>4th Amendment</vt:lpstr>
      <vt:lpstr>5th Amendment</vt:lpstr>
      <vt:lpstr>5th Amendment</vt:lpstr>
      <vt:lpstr>6th Amendment</vt:lpstr>
      <vt:lpstr>6th Amendment</vt:lpstr>
      <vt:lpstr>7th Amendment</vt:lpstr>
      <vt:lpstr>7th Amendment</vt:lpstr>
      <vt:lpstr>8th Amendment</vt:lpstr>
      <vt:lpstr>8th Amendment</vt:lpstr>
      <vt:lpstr>9th Amendment</vt:lpstr>
      <vt:lpstr>Slide 19</vt:lpstr>
      <vt:lpstr>Slide 20</vt:lpstr>
      <vt:lpstr>Slide 21</vt:lpstr>
      <vt:lpstr>The End</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200226295</dc:creator>
  <cp:lastModifiedBy>200226295</cp:lastModifiedBy>
  <cp:revision>53</cp:revision>
  <dcterms:created xsi:type="dcterms:W3CDTF">2009-12-03T19:32:55Z</dcterms:created>
  <dcterms:modified xsi:type="dcterms:W3CDTF">2010-02-02T20:09:59Z</dcterms:modified>
</cp:coreProperties>
</file>