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42"/>
  </p:handoutMasterIdLst>
  <p:sldIdLst>
    <p:sldId id="256" r:id="rId2"/>
    <p:sldId id="259" r:id="rId3"/>
    <p:sldId id="260" r:id="rId4"/>
    <p:sldId id="257" r:id="rId5"/>
    <p:sldId id="264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88" r:id="rId16"/>
    <p:sldId id="289" r:id="rId17"/>
    <p:sldId id="287" r:id="rId18"/>
    <p:sldId id="285" r:id="rId19"/>
    <p:sldId id="286" r:id="rId20"/>
    <p:sldId id="279" r:id="rId21"/>
    <p:sldId id="280" r:id="rId22"/>
    <p:sldId id="281" r:id="rId23"/>
    <p:sldId id="274" r:id="rId24"/>
    <p:sldId id="275" r:id="rId25"/>
    <p:sldId id="276" r:id="rId26"/>
    <p:sldId id="277" r:id="rId27"/>
    <p:sldId id="282" r:id="rId28"/>
    <p:sldId id="283" r:id="rId29"/>
    <p:sldId id="284" r:id="rId30"/>
    <p:sldId id="290" r:id="rId31"/>
    <p:sldId id="278" r:id="rId32"/>
    <p:sldId id="296" r:id="rId33"/>
    <p:sldId id="291" r:id="rId34"/>
    <p:sldId id="292" r:id="rId35"/>
    <p:sldId id="293" r:id="rId36"/>
    <p:sldId id="294" r:id="rId37"/>
    <p:sldId id="295" r:id="rId38"/>
    <p:sldId id="297" r:id="rId39"/>
    <p:sldId id="298" r:id="rId40"/>
    <p:sldId id="272" r:id="rId4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FFCC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913" autoAdjust="0"/>
    <p:restoredTop sz="90929"/>
  </p:normalViewPr>
  <p:slideViewPr>
    <p:cSldViewPr>
      <p:cViewPr>
        <p:scale>
          <a:sx n="50" d="100"/>
          <a:sy n="50" d="100"/>
        </p:scale>
        <p:origin x="-864" y="-552"/>
      </p:cViewPr>
      <p:guideLst>
        <p:guide orient="horz" pos="2208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8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fld id="{144E3A0E-0156-4188-A426-DBED9719C9E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 b="0">
              <a:latin typeface="Times New Roman" pitchFamily="18" charset="0"/>
            </a:endParaRPr>
          </a:p>
        </p:txBody>
      </p:sp>
      <p:pic>
        <p:nvPicPr>
          <p:cNvPr id="26627" name="Picture 3" descr="minispi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</p:spPr>
      </p:pic>
      <p:sp>
        <p:nvSpPr>
          <p:cNvPr id="26628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1" lang="en-US" b="0">
              <a:latin typeface="Times New Roman" pitchFamily="18" charset="0"/>
            </a:endParaRPr>
          </a:p>
        </p:txBody>
      </p:sp>
      <p:pic>
        <p:nvPicPr>
          <p:cNvPr id="26629" name="Picture 5" descr="minispir"/>
          <p:cNvPicPr>
            <a:picLocks noChangeAspect="1" noChangeArrowheads="1"/>
          </p:cNvPicPr>
          <p:nvPr/>
        </p:nvPicPr>
        <p:blipFill>
          <a:blip r:embed="rId3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</p:spPr>
      </p:pic>
      <p:sp>
        <p:nvSpPr>
          <p:cNvPr id="2663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dt" sz="quarter" idx="2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6633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6634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9A07F7C-4883-424E-A918-13DE7EF3F1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0C127-9513-4A12-B744-DD9731370D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FC18F-09A0-472C-999F-1820DB8318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C3DD9A-50E7-42FE-B814-3BF57C2417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98A82-6749-47CA-AAE1-D174A45F72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B575A-FE62-4ADF-A9B4-E1E9434FD2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95A83-8F78-497A-8F02-53349A2130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5BDA12-AA48-4502-BE06-2B21944B60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E2B42F-C3DE-47CC-A11B-E01831497E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20A93-4585-48FE-94E2-7DF037511A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40760-50F4-4CA1-8E71-D7658964E1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en-US" b="0">
              <a:latin typeface="Times New Roman" pitchFamily="18" charset="0"/>
            </a:endParaRP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28" name="Picture 4" descr="minispir"/>
          <p:cNvPicPr>
            <a:picLocks noChangeAspect="1" noChangeArrowheads="1"/>
          </p:cNvPicPr>
          <p:nvPr/>
        </p:nvPicPr>
        <p:blipFill>
          <a:blip r:embed="rId13"/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</p:spPr>
      </p:pic>
      <p:pic>
        <p:nvPicPr>
          <p:cNvPr id="1029" name="Picture 5" descr="minispir"/>
          <p:cNvPicPr>
            <a:picLocks noChangeAspect="1" noChangeArrowheads="1"/>
          </p:cNvPicPr>
          <p:nvPr/>
        </p:nvPicPr>
        <p:blipFill>
          <a:blip r:embed="rId13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B85DDE61-0465-468B-8E9B-10D81AA1536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www.psycho-ex.com/happy/newsitonahf.gif&amp;imgrefurl=http://www.psycho-ex.com/happy/pxsitonhf.html&amp;h=292&amp;w=288&amp;prev=/images?q=happy+face&amp;svnum=10&amp;hl=en&amp;lr=&amp;ie=UTF-8&amp;oe=UTF-8" TargetMode="External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3600">
                <a:latin typeface="Comic Sans MS" pitchFamily="66" charset="0"/>
              </a:rPr>
              <a:t>“Name That Change!”</a:t>
            </a:r>
            <a:br>
              <a:rPr lang="en-US" sz="3600">
                <a:latin typeface="Comic Sans MS" pitchFamily="66" charset="0"/>
              </a:rPr>
            </a:br>
            <a:r>
              <a:rPr lang="en-US" sz="2800">
                <a:latin typeface="Comic Sans MS" pitchFamily="66" charset="0"/>
              </a:rPr>
              <a:t>Physical and Chemical Changes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914400" y="5334000"/>
            <a:ext cx="70104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dirty="0" smtClean="0"/>
              <a:t>Michelle Todd</a:t>
            </a:r>
            <a:endParaRPr lang="en-US" sz="2800" b="0" dirty="0"/>
          </a:p>
          <a:p>
            <a:pPr>
              <a:spcBef>
                <a:spcPct val="50000"/>
              </a:spcBef>
            </a:pPr>
            <a:r>
              <a:rPr lang="en-US" sz="2800" b="0" smtClean="0"/>
              <a:t>Sugar Hill </a:t>
            </a:r>
            <a:r>
              <a:rPr lang="en-US" sz="2800" b="0" dirty="0"/>
              <a:t>Elementary School</a:t>
            </a:r>
          </a:p>
        </p:txBody>
      </p:sp>
      <p:pic>
        <p:nvPicPr>
          <p:cNvPr id="1026" name="Picture 2" descr="C:\Documents and Settings\e200203822\Local Settings\Temporary Internet Files\Content.IE5\DK66M2DH\MM900046494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1143000"/>
            <a:ext cx="1989458" cy="2194560"/>
          </a:xfrm>
          <a:prstGeom prst="rect">
            <a:avLst/>
          </a:prstGeom>
          <a:noFill/>
        </p:spPr>
      </p:pic>
      <p:pic>
        <p:nvPicPr>
          <p:cNvPr id="1027" name="Picture 3" descr="C:\Documents and Settings\e200203822\Local Settings\Temporary Internet Files\Content.IE5\SX17J1KB\MM900309750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3429000"/>
            <a:ext cx="1322931" cy="2377440"/>
          </a:xfrm>
          <a:prstGeom prst="rect">
            <a:avLst/>
          </a:prstGeom>
          <a:noFill/>
        </p:spPr>
      </p:pic>
      <p:pic>
        <p:nvPicPr>
          <p:cNvPr id="1028" name="Picture 4" descr="C:\Documents and Settings\e200203822\Local Settings\Temporary Internet Files\Content.IE5\DI9UN6XO\MP900438686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667000"/>
            <a:ext cx="1465134" cy="2194560"/>
          </a:xfrm>
          <a:prstGeom prst="rect">
            <a:avLst/>
          </a:prstGeom>
          <a:noFill/>
        </p:spPr>
      </p:pic>
      <p:pic>
        <p:nvPicPr>
          <p:cNvPr id="1029" name="Picture 5" descr="C:\Documents and Settings\e200203822\Local Settings\Temporary Internet Files\Content.IE5\JNMHT864\MC900012913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2133600"/>
            <a:ext cx="1746504" cy="1455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8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4572000"/>
            <a:ext cx="5229225" cy="1066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540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chemical</a:t>
            </a:r>
          </a:p>
        </p:txBody>
      </p:sp>
      <p:pic>
        <p:nvPicPr>
          <p:cNvPr id="14344" name="Picture 8" descr="AG00355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990600"/>
            <a:ext cx="236855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4724400"/>
            <a:ext cx="4108450" cy="7620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5400">
                <a:latin typeface="Comic Sans MS" pitchFamily="66" charset="0"/>
              </a:rPr>
              <a:t>physical</a:t>
            </a:r>
          </a:p>
        </p:txBody>
      </p:sp>
      <p:pic>
        <p:nvPicPr>
          <p:cNvPr id="15366" name="Picture 6" descr="j01362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838200"/>
            <a:ext cx="3810000" cy="3278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9400" y="4495800"/>
            <a:ext cx="3100388" cy="7620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5400">
                <a:latin typeface="Comic Sans MS" pitchFamily="66" charset="0"/>
              </a:rPr>
              <a:t>physical</a:t>
            </a:r>
          </a:p>
        </p:txBody>
      </p:sp>
      <p:pic>
        <p:nvPicPr>
          <p:cNvPr id="16392" name="Picture 8" descr="EN00275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219200"/>
            <a:ext cx="3352800" cy="2795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4495800"/>
            <a:ext cx="4706938" cy="1066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5400">
                <a:latin typeface="Comic Sans MS" pitchFamily="66" charset="0"/>
              </a:rPr>
              <a:t>chemical</a:t>
            </a:r>
          </a:p>
        </p:txBody>
      </p:sp>
      <p:pic>
        <p:nvPicPr>
          <p:cNvPr id="17413" name="Picture 5" descr="j017396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381000"/>
            <a:ext cx="1585913" cy="374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0" y="4800600"/>
            <a:ext cx="3097213" cy="9906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6000">
                <a:latin typeface="Comic Sans MS" pitchFamily="66" charset="0"/>
              </a:rPr>
              <a:t>physical</a:t>
            </a:r>
          </a:p>
        </p:txBody>
      </p:sp>
      <p:pic>
        <p:nvPicPr>
          <p:cNvPr id="18438" name="Picture 6" descr="AG00455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990600"/>
            <a:ext cx="3505200" cy="3324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0" y="4800600"/>
            <a:ext cx="3097213" cy="9906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6000">
                <a:latin typeface="Comic Sans MS" pitchFamily="66" charset="0"/>
              </a:rPr>
              <a:t>physical</a:t>
            </a:r>
          </a:p>
        </p:txBody>
      </p:sp>
      <p:pic>
        <p:nvPicPr>
          <p:cNvPr id="47108" name="Picture 4" descr="MCj0264252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895600"/>
            <a:ext cx="1982788" cy="1384300"/>
          </a:xfrm>
          <a:prstGeom prst="rect">
            <a:avLst/>
          </a:prstGeom>
          <a:noFill/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2819400" y="13716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Butter melting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0" y="4800600"/>
            <a:ext cx="3097213" cy="9906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6000">
                <a:latin typeface="Comic Sans MS" pitchFamily="66" charset="0"/>
              </a:rPr>
              <a:t>physical</a:t>
            </a:r>
          </a:p>
        </p:txBody>
      </p:sp>
      <p:pic>
        <p:nvPicPr>
          <p:cNvPr id="48131" name="Picture 3" descr="AG00455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990600"/>
            <a:ext cx="3505200" cy="3324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0" y="4800600"/>
            <a:ext cx="3097213" cy="990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5400">
                <a:latin typeface="Comic Sans MS" pitchFamily="66" charset="0"/>
              </a:rPr>
              <a:t>chemical</a:t>
            </a:r>
          </a:p>
        </p:txBody>
      </p:sp>
      <p:pic>
        <p:nvPicPr>
          <p:cNvPr id="46084" name="Picture 4" descr="MPj043850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6963" y="1981200"/>
            <a:ext cx="2541587" cy="2590800"/>
          </a:xfrm>
          <a:prstGeom prst="rect">
            <a:avLst/>
          </a:prstGeom>
          <a:noFill/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209800" y="1058863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2743200" y="9906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Lizard changing color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0" y="4800600"/>
            <a:ext cx="3097213" cy="9906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6000">
                <a:latin typeface="Comic Sans MS" pitchFamily="66" charset="0"/>
              </a:rPr>
              <a:t>physical</a:t>
            </a:r>
          </a:p>
        </p:txBody>
      </p:sp>
      <p:pic>
        <p:nvPicPr>
          <p:cNvPr id="44036" name="Picture 4" descr="MPj043102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133600"/>
            <a:ext cx="2600325" cy="2595563"/>
          </a:xfrm>
          <a:prstGeom prst="rect">
            <a:avLst/>
          </a:prstGeom>
          <a:noFill/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2362200" y="9906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Chocolate Milk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0" y="4800600"/>
            <a:ext cx="3097213" cy="9906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6000">
                <a:latin typeface="Comic Sans MS" pitchFamily="66" charset="0"/>
              </a:rPr>
              <a:t>physical</a:t>
            </a:r>
          </a:p>
        </p:txBody>
      </p:sp>
      <p:pic>
        <p:nvPicPr>
          <p:cNvPr id="45060" name="Picture 4" descr="MCj0149673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51263" y="2333625"/>
            <a:ext cx="1641475" cy="2190750"/>
          </a:xfrm>
          <a:prstGeom prst="rect">
            <a:avLst/>
          </a:prstGeom>
          <a:noFill/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590800" y="11430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Glass breaking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7620000" cy="685800"/>
          </a:xfrm>
        </p:spPr>
        <p:txBody>
          <a:bodyPr/>
          <a:lstStyle/>
          <a:p>
            <a:r>
              <a:rPr lang="en-US">
                <a:latin typeface="Comic Sans MS" pitchFamily="66" charset="0"/>
              </a:rPr>
              <a:t>Lesson Goals and Objectives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You will learn what physical changes are and how matter can change from one state to another.</a:t>
            </a:r>
          </a:p>
          <a:p>
            <a:endParaRPr lang="en-US">
              <a:latin typeface="Comic Sans MS" pitchFamily="66" charset="0"/>
            </a:endParaRPr>
          </a:p>
          <a:p>
            <a:r>
              <a:rPr lang="en-US">
                <a:latin typeface="Comic Sans MS" pitchFamily="66" charset="0"/>
              </a:rPr>
              <a:t>You will learn how chemical changes can cause some kinds of matter to become new matter.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0" y="4800600"/>
            <a:ext cx="3097213" cy="990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5400">
                <a:latin typeface="Comic Sans MS" pitchFamily="66" charset="0"/>
              </a:rPr>
              <a:t>chemical</a:t>
            </a:r>
          </a:p>
        </p:txBody>
      </p:sp>
      <p:pic>
        <p:nvPicPr>
          <p:cNvPr id="37892" name="Picture 4" descr="MPj043048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371600"/>
            <a:ext cx="3505200" cy="3505200"/>
          </a:xfrm>
          <a:prstGeom prst="rect">
            <a:avLst/>
          </a:prstGeom>
          <a:noFill/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2438400" y="5334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Spoiling food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0" y="4800600"/>
            <a:ext cx="3097213" cy="990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5400">
                <a:latin typeface="Comic Sans MS" pitchFamily="66" charset="0"/>
              </a:rPr>
              <a:t>chemical</a:t>
            </a:r>
          </a:p>
        </p:txBody>
      </p:sp>
      <p:pic>
        <p:nvPicPr>
          <p:cNvPr id="38916" name="Picture 4" descr="MPj044031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676400"/>
            <a:ext cx="3886200" cy="3109913"/>
          </a:xfrm>
          <a:prstGeom prst="rect">
            <a:avLst/>
          </a:prstGeom>
          <a:noFill/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2667000" y="6096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Fireworks exploding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0" y="4800600"/>
            <a:ext cx="3097213" cy="9906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6000">
                <a:latin typeface="Comic Sans MS" pitchFamily="66" charset="0"/>
              </a:rPr>
              <a:t>physical</a:t>
            </a:r>
          </a:p>
        </p:txBody>
      </p:sp>
      <p:pic>
        <p:nvPicPr>
          <p:cNvPr id="39940" name="Picture 4" descr="MCj0251074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7250" y="2533650"/>
            <a:ext cx="2347913" cy="1790700"/>
          </a:xfrm>
          <a:prstGeom prst="rect">
            <a:avLst/>
          </a:prstGeom>
          <a:noFill/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2819400" y="1295400"/>
            <a:ext cx="3581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Hammering nail into board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52600" y="4572000"/>
            <a:ext cx="5229225" cy="1066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540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chemical</a:t>
            </a:r>
          </a:p>
        </p:txBody>
      </p:sp>
      <p:pic>
        <p:nvPicPr>
          <p:cNvPr id="32772" name="Picture 4" descr="MCj0437757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2863" y="2465388"/>
            <a:ext cx="1438275" cy="1927225"/>
          </a:xfrm>
          <a:prstGeom prst="rect">
            <a:avLst/>
          </a:prstGeom>
          <a:noFill/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971800" y="12954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latin typeface="Cooper Black" pitchFamily="18" charset="0"/>
              </a:rPr>
              <a:t>Cake baking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52600" y="4572000"/>
            <a:ext cx="5229225" cy="1066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540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chemical</a:t>
            </a:r>
          </a:p>
        </p:txBody>
      </p:sp>
      <p:pic>
        <p:nvPicPr>
          <p:cNvPr id="33796" name="Picture 4" descr="MCj0424188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5063" y="2778125"/>
            <a:ext cx="1793875" cy="1301750"/>
          </a:xfrm>
          <a:prstGeom prst="rect">
            <a:avLst/>
          </a:prstGeom>
          <a:noFill/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895600" y="10668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latin typeface="Cooper Black" pitchFamily="18" charset="0"/>
              </a:rPr>
              <a:t>Car Rusting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52600" y="4572000"/>
            <a:ext cx="5229225" cy="1066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540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physical</a:t>
            </a:r>
          </a:p>
        </p:txBody>
      </p:sp>
      <p:pic>
        <p:nvPicPr>
          <p:cNvPr id="34820" name="Picture 4" descr="MCj0230860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0275" y="2063750"/>
            <a:ext cx="2201863" cy="2730500"/>
          </a:xfrm>
          <a:prstGeom prst="rect">
            <a:avLst/>
          </a:prstGeom>
          <a:noFill/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917825" y="677863"/>
            <a:ext cx="3254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Water Evaporating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52600" y="4572000"/>
            <a:ext cx="5229225" cy="1066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540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chemical</a:t>
            </a:r>
          </a:p>
        </p:txBody>
      </p:sp>
      <p:pic>
        <p:nvPicPr>
          <p:cNvPr id="35844" name="Picture 4" descr="MCj0440086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514600"/>
            <a:ext cx="1828800" cy="1828800"/>
          </a:xfrm>
          <a:prstGeom prst="rect">
            <a:avLst/>
          </a:prstGeom>
          <a:noFill/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2819400" y="7620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Candle burning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0" y="4800600"/>
            <a:ext cx="3097213" cy="9906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6000">
                <a:latin typeface="Comic Sans MS" pitchFamily="66" charset="0"/>
              </a:rPr>
              <a:t>physical</a:t>
            </a:r>
          </a:p>
        </p:txBody>
      </p:sp>
      <p:pic>
        <p:nvPicPr>
          <p:cNvPr id="40965" name="Picture 5" descr="MPj0403164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600200"/>
            <a:ext cx="4787900" cy="3203575"/>
          </a:xfrm>
          <a:prstGeom prst="rect">
            <a:avLst/>
          </a:prstGeom>
          <a:noFill/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1752600" y="4572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Popcorn popping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0" y="4800600"/>
            <a:ext cx="3097213" cy="990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5400">
                <a:latin typeface="Comic Sans MS" pitchFamily="66" charset="0"/>
              </a:rPr>
              <a:t>chemical</a:t>
            </a:r>
          </a:p>
        </p:txBody>
      </p:sp>
      <p:pic>
        <p:nvPicPr>
          <p:cNvPr id="41988" name="Picture 4" descr="j01992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1250" y="2128838"/>
            <a:ext cx="2368550" cy="2127250"/>
          </a:xfrm>
          <a:prstGeom prst="rect">
            <a:avLst/>
          </a:prstGeom>
          <a:noFill/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2971800" y="6858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Burnt toast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0" y="4800600"/>
            <a:ext cx="3097213" cy="990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5400">
                <a:latin typeface="Comic Sans MS" pitchFamily="66" charset="0"/>
              </a:rPr>
              <a:t>chemical</a:t>
            </a:r>
          </a:p>
        </p:txBody>
      </p:sp>
      <p:pic>
        <p:nvPicPr>
          <p:cNvPr id="43013" name="Picture 5" descr="MCj0439851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9975" y="2660650"/>
            <a:ext cx="1924050" cy="1536700"/>
          </a:xfrm>
          <a:prstGeom prst="rect">
            <a:avLst/>
          </a:prstGeom>
          <a:noFill/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2286000" y="10668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Vinegar and Baking Soda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620000" cy="1143000"/>
          </a:xfrm>
        </p:spPr>
        <p:txBody>
          <a:bodyPr/>
          <a:lstStyle/>
          <a:p>
            <a:r>
              <a:rPr lang="en-US">
                <a:latin typeface="Comic Sans MS" pitchFamily="66" charset="0"/>
              </a:rPr>
              <a:t>What are physical changes?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6200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Comic Sans MS" pitchFamily="66" charset="0"/>
              </a:rPr>
              <a:t>Physical changes are changes in the way matter looks.</a:t>
            </a:r>
          </a:p>
          <a:p>
            <a:pPr>
              <a:lnSpc>
                <a:spcPct val="90000"/>
              </a:lnSpc>
            </a:pPr>
            <a:endParaRPr lang="en-US" sz="280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2800">
                <a:latin typeface="Comic Sans MS" pitchFamily="66" charset="0"/>
              </a:rPr>
              <a:t>Changes in size and shape are physical changes.</a:t>
            </a:r>
          </a:p>
          <a:p>
            <a:pPr>
              <a:lnSpc>
                <a:spcPct val="90000"/>
              </a:lnSpc>
            </a:pPr>
            <a:endParaRPr lang="en-US" sz="280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2800">
                <a:latin typeface="Comic Sans MS" pitchFamily="66" charset="0"/>
              </a:rPr>
              <a:t>A physical change can also take place when matter changes from one state to another state.</a:t>
            </a:r>
          </a:p>
          <a:p>
            <a:pPr>
              <a:lnSpc>
                <a:spcPct val="90000"/>
              </a:lnSpc>
            </a:pPr>
            <a:endParaRPr lang="en-US" sz="280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2800">
                <a:latin typeface="Comic Sans MS" pitchFamily="66" charset="0"/>
              </a:rPr>
              <a:t>Can you think of ways that you can physically change a sheet of paper?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0" y="4800600"/>
            <a:ext cx="3097213" cy="990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5400">
                <a:latin typeface="Comic Sans MS" pitchFamily="66" charset="0"/>
              </a:rPr>
              <a:t>chemical</a:t>
            </a:r>
          </a:p>
        </p:txBody>
      </p:sp>
      <p:pic>
        <p:nvPicPr>
          <p:cNvPr id="49157" name="Picture 5" descr="MPj043890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057400"/>
            <a:ext cx="3657600" cy="2438400"/>
          </a:xfrm>
          <a:prstGeom prst="rect">
            <a:avLst/>
          </a:prstGeom>
          <a:noFill/>
        </p:spPr>
      </p:pic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2362200" y="9906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Leaves burning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52600" y="4572000"/>
            <a:ext cx="5229225" cy="1066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540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physical</a:t>
            </a:r>
          </a:p>
        </p:txBody>
      </p:sp>
      <p:pic>
        <p:nvPicPr>
          <p:cNvPr id="36868" name="Picture 4" descr="MCj0290176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22638" y="2352675"/>
            <a:ext cx="2498725" cy="2152650"/>
          </a:xfrm>
          <a:prstGeom prst="rect">
            <a:avLst/>
          </a:prstGeom>
          <a:noFill/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667000" y="8382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Scissors cutting paper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6629400" cy="4572000"/>
          </a:xfrm>
        </p:spPr>
        <p:txBody>
          <a:bodyPr/>
          <a:lstStyle/>
          <a:p>
            <a:r>
              <a:rPr lang="en-US" sz="5400">
                <a:latin typeface="Comic Sans MS" pitchFamily="66" charset="0"/>
              </a:rPr>
              <a:t>NOW the BONUS ROUND:</a:t>
            </a:r>
            <a:r>
              <a:rPr lang="en-US">
                <a:latin typeface="Comic Sans MS" pitchFamily="66" charset="0"/>
              </a:rPr>
              <a:t/>
            </a:r>
            <a:br>
              <a:rPr lang="en-US">
                <a:latin typeface="Comic Sans MS" pitchFamily="66" charset="0"/>
              </a:rPr>
            </a:br>
            <a:r>
              <a:rPr lang="en-US">
                <a:latin typeface="Comic Sans MS" pitchFamily="66" charset="0"/>
              </a:rPr>
              <a:t/>
            </a:r>
            <a:br>
              <a:rPr lang="en-US">
                <a:latin typeface="Comic Sans MS" pitchFamily="66" charset="0"/>
              </a:rPr>
            </a:br>
            <a:r>
              <a:rPr lang="en-US">
                <a:latin typeface="Comic Sans MS" pitchFamily="66" charset="0"/>
              </a:rPr>
              <a:t>TRULY TOUGH TRUE AND FALSE FOR THE TRULY TALENTED </a:t>
            </a:r>
            <a:br>
              <a:rPr lang="en-US">
                <a:latin typeface="Comic Sans MS" pitchFamily="66" charset="0"/>
              </a:rPr>
            </a:br>
            <a:r>
              <a:rPr lang="en-US">
                <a:latin typeface="Comic Sans MS" pitchFamily="66" charset="0"/>
              </a:rPr>
              <a:t/>
            </a:r>
            <a:br>
              <a:rPr lang="en-US">
                <a:latin typeface="Comic Sans MS" pitchFamily="66" charset="0"/>
              </a:rPr>
            </a:br>
            <a:endParaRPr lang="en-US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0" y="4800600"/>
            <a:ext cx="3097213" cy="9906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6000">
                <a:latin typeface="Comic Sans MS" pitchFamily="66" charset="0"/>
              </a:rPr>
              <a:t>false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2133600" y="762000"/>
            <a:ext cx="54864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TRUE OR FALSE:</a:t>
            </a:r>
          </a:p>
          <a:p>
            <a:pPr>
              <a:spcBef>
                <a:spcPct val="50000"/>
              </a:spcBef>
            </a:pPr>
            <a:r>
              <a:rPr lang="en-US"/>
              <a:t>Weight is the amount of matter in an object</a:t>
            </a:r>
          </a:p>
        </p:txBody>
      </p:sp>
      <p:pic>
        <p:nvPicPr>
          <p:cNvPr id="50181" name="Picture 5" descr="MPj042226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362200"/>
            <a:ext cx="2419350" cy="2419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0" y="4800600"/>
            <a:ext cx="3097213" cy="9906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6000">
                <a:latin typeface="Comic Sans MS" pitchFamily="66" charset="0"/>
              </a:rPr>
              <a:t>false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2133600" y="762000"/>
            <a:ext cx="54864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TRUE OR FALSE:</a:t>
            </a:r>
          </a:p>
          <a:p>
            <a:pPr>
              <a:spcBef>
                <a:spcPct val="50000"/>
              </a:spcBef>
            </a:pPr>
            <a:r>
              <a:rPr lang="en-US"/>
              <a:t>A chemical change is a change in matter which the type of matter stays the same.</a:t>
            </a:r>
          </a:p>
        </p:txBody>
      </p:sp>
      <p:pic>
        <p:nvPicPr>
          <p:cNvPr id="55301" name="Picture 5" descr="MPj040657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438400"/>
            <a:ext cx="1716088" cy="257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0" y="4800600"/>
            <a:ext cx="3097213" cy="9906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6000" dirty="0">
                <a:latin typeface="Comic Sans MS" pitchFamily="66" charset="0"/>
              </a:rPr>
              <a:t>false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2133600" y="762000"/>
            <a:ext cx="54864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TRUE OR FALSE:</a:t>
            </a:r>
          </a:p>
          <a:p>
            <a:pPr>
              <a:spcBef>
                <a:spcPct val="50000"/>
              </a:spcBef>
            </a:pPr>
            <a:r>
              <a:rPr lang="en-US" dirty="0"/>
              <a:t>An object on the moon weighs as much as an object on the Earth</a:t>
            </a:r>
          </a:p>
        </p:txBody>
      </p:sp>
      <p:pic>
        <p:nvPicPr>
          <p:cNvPr id="56325" name="Picture 5" descr="MPj043727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514600"/>
            <a:ext cx="2362200" cy="1892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0" y="4800600"/>
            <a:ext cx="3097213" cy="9906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6000">
                <a:latin typeface="Comic Sans MS" pitchFamily="66" charset="0"/>
              </a:rPr>
              <a:t>true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2133600" y="762000"/>
            <a:ext cx="54864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TRUE OR FALSE:</a:t>
            </a:r>
          </a:p>
          <a:p>
            <a:pPr>
              <a:spcBef>
                <a:spcPct val="50000"/>
              </a:spcBef>
            </a:pPr>
            <a:r>
              <a:rPr lang="en-US"/>
              <a:t>The freezing point is the temperature at which a liquid changes state into solid</a:t>
            </a:r>
          </a:p>
        </p:txBody>
      </p:sp>
      <p:pic>
        <p:nvPicPr>
          <p:cNvPr id="57349" name="Picture 5" descr="MPj043880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895600"/>
            <a:ext cx="2362200" cy="187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0" y="4800600"/>
            <a:ext cx="3097213" cy="9906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6000" dirty="0">
                <a:latin typeface="Comic Sans MS" pitchFamily="66" charset="0"/>
              </a:rPr>
              <a:t>false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2133600" y="762000"/>
            <a:ext cx="54864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TRUE OR FALSE:</a:t>
            </a:r>
          </a:p>
          <a:p>
            <a:pPr>
              <a:spcBef>
                <a:spcPct val="50000"/>
              </a:spcBef>
            </a:pPr>
            <a:r>
              <a:rPr lang="en-US"/>
              <a:t>A physical change is a change in matter that forms a new type of matter.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or FALSE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penny tarnishing is a physical change.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95800" y="4953000"/>
            <a:ext cx="15295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false</a:t>
            </a:r>
            <a:endParaRPr lang="en-US" sz="4400" dirty="0"/>
          </a:p>
        </p:txBody>
      </p:sp>
      <p:pic>
        <p:nvPicPr>
          <p:cNvPr id="1027" name="Picture 3" descr="C:\Documents and Settings\e200203822\Local Settings\Temporary Internet Files\Content.IE5\JNMHT864\MC910216996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590800"/>
            <a:ext cx="2103120" cy="2103120"/>
          </a:xfrm>
          <a:prstGeom prst="rect">
            <a:avLst/>
          </a:prstGeom>
          <a:noFill/>
        </p:spPr>
      </p:pic>
      <p:pic>
        <p:nvPicPr>
          <p:cNvPr id="1028" name="Picture 4" descr="C:\Documents and Settings\e200203822\Local Settings\Temporary Internet Files\Content.IE5\2DIQR3IQ\MM900395766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438400"/>
            <a:ext cx="2651760" cy="2651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or False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Wax, chocolate and ice melting are all chemical changes because new substances were created.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</p:txBody>
      </p:sp>
      <p:pic>
        <p:nvPicPr>
          <p:cNvPr id="2050" name="Picture 2" descr="C:\Documents and Settings\e200203822\Local Settings\Temporary Internet Files\Content.IE5\DI9UN6XO\MM900336796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295400" y="3810000"/>
            <a:ext cx="2133600" cy="1737360"/>
          </a:xfrm>
          <a:prstGeom prst="rect">
            <a:avLst/>
          </a:prstGeom>
          <a:noFill/>
        </p:spPr>
      </p:pic>
      <p:pic>
        <p:nvPicPr>
          <p:cNvPr id="2051" name="Picture 3" descr="C:\Documents and Settings\e200203822\Local Settings\Temporary Internet Files\Content.IE5\JNMHT864\MC90001291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3048000"/>
            <a:ext cx="1746504" cy="1455725"/>
          </a:xfrm>
          <a:prstGeom prst="rect">
            <a:avLst/>
          </a:prstGeom>
          <a:noFill/>
        </p:spPr>
      </p:pic>
      <p:pic>
        <p:nvPicPr>
          <p:cNvPr id="2052" name="Picture 4" descr="C:\Documents and Settings\e200203822\Local Settings\Temporary Internet Files\Content.IE5\QMK73TN3\MC90043864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743200"/>
            <a:ext cx="1408095" cy="1752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flipH="1">
            <a:off x="3505200" y="5715000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false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533400"/>
            <a:ext cx="8458200" cy="685800"/>
          </a:xfrm>
        </p:spPr>
        <p:txBody>
          <a:bodyPr/>
          <a:lstStyle/>
          <a:p>
            <a:r>
              <a:rPr lang="en-US" sz="3200">
                <a:latin typeface="Comic Sans MS" pitchFamily="66" charset="0"/>
              </a:rPr>
              <a:t>Here are some ways you can </a:t>
            </a:r>
            <a:br>
              <a:rPr lang="en-US" sz="3200">
                <a:latin typeface="Comic Sans MS" pitchFamily="66" charset="0"/>
              </a:rPr>
            </a:br>
            <a:r>
              <a:rPr lang="en-US" sz="3200">
                <a:latin typeface="Comic Sans MS" pitchFamily="66" charset="0"/>
              </a:rPr>
              <a:t>physically change a sheet of paper: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391400" cy="4114800"/>
          </a:xfrm>
        </p:spPr>
        <p:txBody>
          <a:bodyPr/>
          <a:lstStyle/>
          <a:p>
            <a:r>
              <a:rPr lang="en-US">
                <a:latin typeface="Comic Sans MS" pitchFamily="66" charset="0"/>
              </a:rPr>
              <a:t>Cutting</a:t>
            </a:r>
          </a:p>
          <a:p>
            <a:r>
              <a:rPr lang="en-US">
                <a:latin typeface="Comic Sans MS" pitchFamily="66" charset="0"/>
              </a:rPr>
              <a:t>Tearing</a:t>
            </a:r>
          </a:p>
          <a:p>
            <a:r>
              <a:rPr lang="en-US">
                <a:latin typeface="Comic Sans MS" pitchFamily="66" charset="0"/>
              </a:rPr>
              <a:t>Shredding</a:t>
            </a:r>
          </a:p>
          <a:p>
            <a:r>
              <a:rPr lang="en-US">
                <a:latin typeface="Comic Sans MS" pitchFamily="66" charset="0"/>
              </a:rPr>
              <a:t>Folding</a:t>
            </a:r>
          </a:p>
          <a:p>
            <a:r>
              <a:rPr lang="en-US">
                <a:latin typeface="Comic Sans MS" pitchFamily="66" charset="0"/>
              </a:rPr>
              <a:t>Painting</a:t>
            </a:r>
          </a:p>
          <a:p>
            <a:r>
              <a:rPr lang="en-US">
                <a:latin typeface="Comic Sans MS" pitchFamily="66" charset="0"/>
              </a:rPr>
              <a:t>Writing on</a:t>
            </a:r>
          </a:p>
          <a:p>
            <a:r>
              <a:rPr lang="en-US">
                <a:latin typeface="Comic Sans MS" pitchFamily="66" charset="0"/>
              </a:rPr>
              <a:t>Gluing</a:t>
            </a:r>
          </a:p>
          <a:p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4038600"/>
          </a:xfrm>
        </p:spPr>
        <p:txBody>
          <a:bodyPr/>
          <a:lstStyle/>
          <a:p>
            <a:r>
              <a:rPr lang="en-US" sz="5400" dirty="0">
                <a:latin typeface="Comic Sans MS" pitchFamily="66" charset="0"/>
              </a:rPr>
              <a:t>Congratulations!</a:t>
            </a:r>
            <a:r>
              <a:rPr lang="en-US" dirty="0">
                <a:latin typeface="Comic Sans MS" pitchFamily="66" charset="0"/>
              </a:rPr>
              <a:t/>
            </a:r>
            <a:br>
              <a:rPr lang="en-US" dirty="0">
                <a:latin typeface="Comic Sans MS" pitchFamily="66" charset="0"/>
              </a:rPr>
            </a:br>
            <a:r>
              <a:rPr lang="en-US" dirty="0">
                <a:latin typeface="Comic Sans MS" pitchFamily="66" charset="0"/>
              </a:rPr>
              <a:t/>
            </a:r>
            <a:br>
              <a:rPr lang="en-US" dirty="0">
                <a:latin typeface="Comic Sans MS" pitchFamily="66" charset="0"/>
              </a:rPr>
            </a:br>
            <a:r>
              <a:rPr lang="en-US" dirty="0">
                <a:latin typeface="Comic Sans MS" pitchFamily="66" charset="0"/>
              </a:rPr>
              <a:t/>
            </a:r>
            <a:br>
              <a:rPr lang="en-US" dirty="0">
                <a:latin typeface="Comic Sans MS" pitchFamily="66" charset="0"/>
              </a:rPr>
            </a:br>
            <a:r>
              <a:rPr lang="en-US" dirty="0">
                <a:latin typeface="Comic Sans MS" pitchFamily="66" charset="0"/>
              </a:rPr>
              <a:t/>
            </a:r>
            <a:br>
              <a:rPr lang="en-US" dirty="0">
                <a:latin typeface="Comic Sans MS" pitchFamily="66" charset="0"/>
              </a:rPr>
            </a:br>
            <a:r>
              <a:rPr lang="en-US" dirty="0">
                <a:latin typeface="Comic Sans MS" pitchFamily="66" charset="0"/>
              </a:rPr>
              <a:t/>
            </a:r>
            <a:br>
              <a:rPr lang="en-US" dirty="0">
                <a:latin typeface="Comic Sans MS" pitchFamily="66" charset="0"/>
              </a:rPr>
            </a:br>
            <a:r>
              <a:rPr lang="en-US" dirty="0">
                <a:solidFill>
                  <a:srgbClr val="000000"/>
                </a:solidFill>
                <a:latin typeface="Comic Sans MS" pitchFamily="66" charset="0"/>
                <a:cs typeface="Arial" charset="0"/>
                <a:hlinkClick r:id="rId3"/>
              </a:rPr>
              <a:t>  </a:t>
            </a:r>
            <a:r>
              <a:rPr lang="en-US" dirty="0">
                <a:latin typeface="Comic Sans MS" pitchFamily="66" charset="0"/>
              </a:rPr>
              <a:t/>
            </a:r>
            <a:br>
              <a:rPr lang="en-US" dirty="0">
                <a:latin typeface="Comic Sans MS" pitchFamily="66" charset="0"/>
              </a:rPr>
            </a:br>
            <a:r>
              <a:rPr lang="en-US" sz="4000" dirty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You</a:t>
            </a:r>
            <a:r>
              <a:rPr lang="en-US" sz="4000" dirty="0">
                <a:latin typeface="Comic Sans MS" pitchFamily="66" charset="0"/>
              </a:rPr>
              <a:t> have successfully played “Name That Change!”</a:t>
            </a:r>
            <a:endParaRPr lang="en-US" sz="4000" dirty="0"/>
          </a:p>
        </p:txBody>
      </p:sp>
      <p:pic>
        <p:nvPicPr>
          <p:cNvPr id="20487" name="Picture 7" descr="AG00290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1828800"/>
            <a:ext cx="2819400" cy="2601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What are chemical changes?</a:t>
            </a:r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Chemical changes are the opposite of physical changes.</a:t>
            </a:r>
          </a:p>
          <a:p>
            <a:endParaRPr lang="en-US">
              <a:latin typeface="Comic Sans MS" pitchFamily="66" charset="0"/>
            </a:endParaRPr>
          </a:p>
          <a:p>
            <a:r>
              <a:rPr lang="en-US">
                <a:latin typeface="Comic Sans MS" pitchFamily="66" charset="0"/>
              </a:rPr>
              <a:t>Chemical changes take place when matter changes to a different kind of matter.</a:t>
            </a:r>
          </a:p>
          <a:p>
            <a:pPr>
              <a:buFontTx/>
              <a:buNone/>
            </a:pPr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382000" cy="1143000"/>
          </a:xfrm>
        </p:spPr>
        <p:txBody>
          <a:bodyPr/>
          <a:lstStyle/>
          <a:p>
            <a:r>
              <a:rPr lang="en-US" sz="3200">
                <a:latin typeface="Comic Sans MS" pitchFamily="66" charset="0"/>
              </a:rPr>
              <a:t>Here are some examples </a:t>
            </a:r>
            <a:br>
              <a:rPr lang="en-US" sz="3200">
                <a:latin typeface="Comic Sans MS" pitchFamily="66" charset="0"/>
              </a:rPr>
            </a:br>
            <a:r>
              <a:rPr lang="en-US" sz="3200">
                <a:latin typeface="Comic Sans MS" pitchFamily="66" charset="0"/>
              </a:rPr>
              <a:t>of chemical changes: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143000" y="4038600"/>
            <a:ext cx="281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0"/>
              <a:t>campfire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4876800" y="5029200"/>
            <a:ext cx="365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dirty="0" smtClean="0"/>
              <a:t>rust</a:t>
            </a:r>
            <a:endParaRPr lang="en-US" sz="2800" b="0" dirty="0"/>
          </a:p>
        </p:txBody>
      </p:sp>
      <p:pic>
        <p:nvPicPr>
          <p:cNvPr id="7" name="Picture 8" descr="AG00355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609600"/>
            <a:ext cx="2368550" cy="3276600"/>
          </a:xfrm>
          <a:prstGeom prst="rect">
            <a:avLst/>
          </a:prstGeom>
          <a:noFill/>
        </p:spPr>
      </p:pic>
      <p:pic>
        <p:nvPicPr>
          <p:cNvPr id="34818" name="Picture 2" descr="view detail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1676400"/>
            <a:ext cx="28956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202" grpId="0" autoUpdateAnimBg="0"/>
      <p:bldP spid="820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Quick Review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Comic Sans MS" pitchFamily="66" charset="0"/>
              </a:rPr>
              <a:t>What is a physical change?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>
                <a:latin typeface="Comic Sans MS" pitchFamily="66" charset="0"/>
              </a:rPr>
              <a:t>   A physical change is a change in the size, shape, state, or appearance of matter.</a:t>
            </a:r>
          </a:p>
          <a:p>
            <a:pPr>
              <a:lnSpc>
                <a:spcPct val="90000"/>
              </a:lnSpc>
            </a:pPr>
            <a:endParaRPr lang="en-US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Comic Sans MS" pitchFamily="66" charset="0"/>
              </a:rPr>
              <a:t>What is a chemical change?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>
                <a:latin typeface="Comic Sans MS" pitchFamily="66" charset="0"/>
              </a:rPr>
              <a:t>   A chemical change causes matter to become a new kind of matter.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33400"/>
            <a:ext cx="7772400" cy="762000"/>
          </a:xfrm>
        </p:spPr>
        <p:txBody>
          <a:bodyPr/>
          <a:lstStyle/>
          <a:p>
            <a:r>
              <a:rPr lang="en-US" sz="3600">
                <a:latin typeface="Comic Sans MS" pitchFamily="66" charset="0"/>
              </a:rPr>
              <a:t>You are now ready to play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524000" y="914400"/>
            <a:ext cx="655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0"/>
              <a:t>“Name That Change!”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143000" y="4648200"/>
            <a:ext cx="67818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n-US" b="0">
              <a:solidFill>
                <a:schemeClr val="tx2"/>
              </a:solidFill>
            </a:endParaRPr>
          </a:p>
          <a:p>
            <a:r>
              <a:rPr lang="en-US" b="0" u="sng">
                <a:solidFill>
                  <a:schemeClr val="tx2"/>
                </a:solidFill>
              </a:rPr>
              <a:t>How To Play</a:t>
            </a:r>
          </a:p>
          <a:p>
            <a:r>
              <a:rPr lang="en-US" b="0">
                <a:solidFill>
                  <a:schemeClr val="tx2"/>
                </a:solidFill>
              </a:rPr>
              <a:t>For each item, you will need to tell whether a physical or a chemical change has taken place!</a:t>
            </a:r>
            <a:r>
              <a:rPr lang="en-US" sz="2000" b="0">
                <a:solidFill>
                  <a:schemeClr val="tx2"/>
                </a:solidFill>
              </a:rPr>
              <a:t> </a:t>
            </a:r>
            <a:br>
              <a:rPr lang="en-US" sz="2000" b="0">
                <a:solidFill>
                  <a:schemeClr val="tx2"/>
                </a:solidFill>
              </a:rPr>
            </a:br>
            <a:endParaRPr lang="en-US" sz="2000" b="0">
              <a:solidFill>
                <a:schemeClr val="tx2"/>
              </a:solidFill>
            </a:endParaRPr>
          </a:p>
        </p:txBody>
      </p:sp>
      <p:pic>
        <p:nvPicPr>
          <p:cNvPr id="10250" name="Picture 10" descr="NA00650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057400"/>
            <a:ext cx="3276600" cy="235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4" grpId="0" autoUpdateAnimBg="0"/>
      <p:bldP spid="1024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286000" y="4495800"/>
            <a:ext cx="43592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5400" b="0"/>
              <a:t>physical</a:t>
            </a:r>
          </a:p>
        </p:txBody>
      </p:sp>
      <p:pic>
        <p:nvPicPr>
          <p:cNvPr id="13320" name="Picture 8" descr="j028675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143000"/>
            <a:ext cx="3132138" cy="2990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utoUpdateAnimBg="0"/>
    </p:bldLst>
  </p:timing>
</p:sld>
</file>

<file path=ppt/theme/theme1.xml><?xml version="1.0" encoding="utf-8"?>
<a:theme xmlns:a="http://schemas.openxmlformats.org/drawingml/2006/main" name="Notebook">
  <a:themeElements>
    <a:clrScheme name="Notebook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Noteboo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Notebook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Designs\Notebook.pot</Template>
  <TotalTime>869</TotalTime>
  <Words>432</Words>
  <Application>Microsoft Office PowerPoint</Application>
  <PresentationFormat>On-screen Show (4:3)</PresentationFormat>
  <Paragraphs>105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Notebook</vt:lpstr>
      <vt:lpstr>“Name That Change!” Physical and Chemical Changes</vt:lpstr>
      <vt:lpstr>Lesson Goals and Objectives</vt:lpstr>
      <vt:lpstr>What are physical changes?</vt:lpstr>
      <vt:lpstr>Here are some ways you can  physically change a sheet of paper:</vt:lpstr>
      <vt:lpstr>What are chemical changes?</vt:lpstr>
      <vt:lpstr>Here are some examples  of chemical changes:</vt:lpstr>
      <vt:lpstr>Quick Review</vt:lpstr>
      <vt:lpstr>You are now ready to play 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NOW the BONUS ROUND:  TRULY TOUGH TRUE AND FALSE FOR THE TRULY TALENTED   </vt:lpstr>
      <vt:lpstr>Slide 33</vt:lpstr>
      <vt:lpstr>Slide 34</vt:lpstr>
      <vt:lpstr>Slide 35</vt:lpstr>
      <vt:lpstr>Slide 36</vt:lpstr>
      <vt:lpstr>Slide 37</vt:lpstr>
      <vt:lpstr>TRUE or FALSE</vt:lpstr>
      <vt:lpstr>True or False</vt:lpstr>
      <vt:lpstr>Congratulations!        You have successfully played “Name That Change!”</vt:lpstr>
    </vt:vector>
  </TitlesOfParts>
  <Company>bhs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Kitchen Chemistry</dc:title>
  <dc:creator>demetris harris</dc:creator>
  <cp:lastModifiedBy>e200203822</cp:lastModifiedBy>
  <cp:revision>45</cp:revision>
  <dcterms:created xsi:type="dcterms:W3CDTF">2003-06-16T18:29:23Z</dcterms:created>
  <dcterms:modified xsi:type="dcterms:W3CDTF">2011-03-09T17:19:24Z</dcterms:modified>
</cp:coreProperties>
</file>