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0" r:id="rId3"/>
    <p:sldId id="258" r:id="rId4"/>
    <p:sldId id="261" r:id="rId5"/>
    <p:sldId id="257"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5" r:id="rId20"/>
    <p:sldId id="281" r:id="rId21"/>
    <p:sldId id="279" r:id="rId22"/>
    <p:sldId id="276" r:id="rId23"/>
    <p:sldId id="280" r:id="rId24"/>
    <p:sldId id="278" r:id="rId25"/>
    <p:sldId id="282" r:id="rId26"/>
    <p:sldId id="283" r:id="rId27"/>
    <p:sldId id="284" r:id="rId28"/>
    <p:sldId id="286"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6600"/>
    <a:srgbClr val="800080"/>
    <a:srgbClr val="FF9933"/>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autoAdjust="0"/>
    <p:restoredTop sz="94660"/>
  </p:normalViewPr>
  <p:slideViewPr>
    <p:cSldViewPr>
      <p:cViewPr>
        <p:scale>
          <a:sx n="60" d="100"/>
          <a:sy n="60" d="100"/>
        </p:scale>
        <p:origin x="-1326"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FB8E144-111C-4C38-A1D1-423FE7C753EA}" type="datetimeFigureOut">
              <a:rPr lang="en-US" smtClean="0"/>
              <a:t>9/26/2013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39DDCFF-317E-44DC-AB82-C2ECAF328AAF}" type="slidenum">
              <a:rPr lang="en-US" smtClean="0"/>
              <a:t>‹#›</a:t>
            </a:fld>
            <a:endParaRPr lang="en-US" dirty="0"/>
          </a:p>
        </p:txBody>
      </p:sp>
    </p:spTree>
    <p:extLst>
      <p:ext uri="{BB962C8B-B14F-4D97-AF65-F5344CB8AC3E}">
        <p14:creationId xmlns:p14="http://schemas.microsoft.com/office/powerpoint/2010/main" val="303741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C22E84-F765-436F-A048-CCDFF98E8BCF}" type="datetimeFigureOut">
              <a:rPr lang="en-US" smtClean="0"/>
              <a:pPr/>
              <a:t>9/26/2013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C659A3-5FA3-4B2C-A572-5FCCDCA40497}" type="slidenum">
              <a:rPr lang="en-US" smtClean="0"/>
              <a:pPr/>
              <a:t>‹#›</a:t>
            </a:fld>
            <a:endParaRPr lang="en-US" dirty="0"/>
          </a:p>
        </p:txBody>
      </p:sp>
    </p:spTree>
    <p:extLst>
      <p:ext uri="{BB962C8B-B14F-4D97-AF65-F5344CB8AC3E}">
        <p14:creationId xmlns:p14="http://schemas.microsoft.com/office/powerpoint/2010/main" val="155493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C659A3-5FA3-4B2C-A572-5FCCDCA4049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05591-0851-4D2A-A764-EB148B4EF81B}" type="datetimeFigureOut">
              <a:rPr lang="en-US" smtClean="0"/>
              <a:pPr/>
              <a:t>9/26/2013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55C096-1AA4-4301-A20E-7DC1305DE2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05591-0851-4D2A-A764-EB148B4EF81B}" type="datetimeFigureOut">
              <a:rPr lang="en-US" smtClean="0"/>
              <a:pPr/>
              <a:t>9/26/2013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5C096-1AA4-4301-A20E-7DC1305DE2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video" Target="file:///C:\Users\admin\Documents\Unit%201%20Reconstruction\Reconstruction\Abraham_Lincoln_is_Assassinated.as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356" y="92462"/>
            <a:ext cx="7772400" cy="914399"/>
          </a:xfrm>
        </p:spPr>
        <p:txBody>
          <a:bodyPr/>
          <a:lstStyle/>
          <a:p>
            <a:r>
              <a:rPr lang="en-US" b="1" dirty="0" smtClean="0">
                <a:solidFill>
                  <a:schemeClr val="bg1"/>
                </a:solidFill>
              </a:rPr>
              <a:t>Reconstruction</a:t>
            </a:r>
            <a:r>
              <a:rPr lang="en-US" dirty="0" smtClean="0">
                <a:solidFill>
                  <a:schemeClr val="bg1"/>
                </a:solidFill>
              </a:rPr>
              <a:t>: </a:t>
            </a:r>
            <a:r>
              <a:rPr lang="en-US" b="1" dirty="0" smtClean="0">
                <a:solidFill>
                  <a:schemeClr val="bg1"/>
                </a:solidFill>
              </a:rPr>
              <a:t>The New South</a:t>
            </a:r>
            <a:endParaRPr lang="en-US" b="1" dirty="0">
              <a:solidFill>
                <a:schemeClr val="bg1"/>
              </a:solidFill>
            </a:endParaRPr>
          </a:p>
        </p:txBody>
      </p:sp>
      <p:pic>
        <p:nvPicPr>
          <p:cNvPr id="4" name="Picture 3" descr="USA Reconstruction.jpg"/>
          <p:cNvPicPr>
            <a:picLocks noChangeAspect="1"/>
          </p:cNvPicPr>
          <p:nvPr/>
        </p:nvPicPr>
        <p:blipFill>
          <a:blip r:embed="rId3" cstate="print"/>
          <a:stretch>
            <a:fillRect/>
          </a:stretch>
        </p:blipFill>
        <p:spPr>
          <a:xfrm>
            <a:off x="1801210" y="959564"/>
            <a:ext cx="5466693" cy="2851448"/>
          </a:xfrm>
          <a:prstGeom prst="rect">
            <a:avLst/>
          </a:prstGeom>
        </p:spPr>
      </p:pic>
      <p:sp>
        <p:nvSpPr>
          <p:cNvPr id="8" name="TextBox 7"/>
          <p:cNvSpPr txBox="1"/>
          <p:nvPr/>
        </p:nvSpPr>
        <p:spPr>
          <a:xfrm>
            <a:off x="0" y="3811012"/>
            <a:ext cx="9144000" cy="3046988"/>
          </a:xfrm>
          <a:prstGeom prst="rect">
            <a:avLst/>
          </a:prstGeom>
          <a:noFill/>
        </p:spPr>
        <p:txBody>
          <a:bodyPr wrap="square" rtlCol="0">
            <a:spAutoFit/>
          </a:bodyPr>
          <a:lstStyle/>
          <a:p>
            <a:r>
              <a:rPr lang="en-US" sz="1600" dirty="0" smtClean="0">
                <a:solidFill>
                  <a:schemeClr val="bg1"/>
                </a:solidFill>
              </a:rPr>
              <a:t>Standard 5-1 The </a:t>
            </a:r>
            <a:r>
              <a:rPr lang="en-US" sz="1600" dirty="0">
                <a:solidFill>
                  <a:schemeClr val="bg1"/>
                </a:solidFill>
              </a:rPr>
              <a:t>student will demonstrate an understanding of Reconstruction and its impact on </a:t>
            </a:r>
            <a:r>
              <a:rPr lang="en-US" sz="1600" dirty="0" smtClean="0">
                <a:solidFill>
                  <a:schemeClr val="bg1"/>
                </a:solidFill>
              </a:rPr>
              <a:t>the </a:t>
            </a:r>
            <a:r>
              <a:rPr lang="en-US" sz="1600" dirty="0">
                <a:solidFill>
                  <a:schemeClr val="bg1"/>
                </a:solidFill>
              </a:rPr>
              <a:t>United States.</a:t>
            </a:r>
          </a:p>
          <a:p>
            <a:r>
              <a:rPr lang="en-US" sz="1600" dirty="0">
                <a:solidFill>
                  <a:schemeClr val="bg1"/>
                </a:solidFill>
              </a:rPr>
              <a:t>5-1.1  	Summarize the </a:t>
            </a:r>
            <a:r>
              <a:rPr lang="en-US" sz="1600" u="sng" dirty="0">
                <a:solidFill>
                  <a:schemeClr val="bg1"/>
                </a:solidFill>
              </a:rPr>
              <a:t>aims</a:t>
            </a:r>
            <a:r>
              <a:rPr lang="en-US" sz="1600" dirty="0">
                <a:solidFill>
                  <a:schemeClr val="bg1"/>
                </a:solidFill>
              </a:rPr>
              <a:t> and course of Reconstruction, including the effects of Abraham Lincoln’s </a:t>
            </a:r>
            <a:endParaRPr lang="en-US" sz="1600" dirty="0" smtClean="0">
              <a:solidFill>
                <a:schemeClr val="bg1"/>
              </a:solidFill>
            </a:endParaRPr>
          </a:p>
          <a:p>
            <a:r>
              <a:rPr lang="en-US" sz="1600" dirty="0">
                <a:solidFill>
                  <a:schemeClr val="bg1"/>
                </a:solidFill>
              </a:rPr>
              <a:t>	</a:t>
            </a:r>
            <a:r>
              <a:rPr lang="en-US" sz="1600" dirty="0" smtClean="0">
                <a:solidFill>
                  <a:schemeClr val="bg1"/>
                </a:solidFill>
              </a:rPr>
              <a:t>assassination</a:t>
            </a:r>
            <a:r>
              <a:rPr lang="en-US" sz="1600" dirty="0">
                <a:solidFill>
                  <a:schemeClr val="bg1"/>
                </a:solidFill>
              </a:rPr>
              <a:t>, Southern resistance to the rights of freedmen, and the agenda of Radical </a:t>
            </a:r>
            <a:endParaRPr lang="en-US" sz="1600" dirty="0" smtClean="0">
              <a:solidFill>
                <a:schemeClr val="bg1"/>
              </a:solidFill>
            </a:endParaRPr>
          </a:p>
          <a:p>
            <a:r>
              <a:rPr lang="en-US" sz="1600" dirty="0">
                <a:solidFill>
                  <a:schemeClr val="bg1"/>
                </a:solidFill>
              </a:rPr>
              <a:t>	</a:t>
            </a:r>
            <a:r>
              <a:rPr lang="en-US" sz="1600" dirty="0" smtClean="0">
                <a:solidFill>
                  <a:schemeClr val="bg1"/>
                </a:solidFill>
              </a:rPr>
              <a:t>Republican</a:t>
            </a:r>
            <a:r>
              <a:rPr lang="en-US" sz="1600" dirty="0">
                <a:solidFill>
                  <a:schemeClr val="bg1"/>
                </a:solidFill>
              </a:rPr>
              <a:t>.</a:t>
            </a:r>
          </a:p>
          <a:p>
            <a:r>
              <a:rPr lang="en-US" sz="1600" dirty="0">
                <a:solidFill>
                  <a:schemeClr val="bg1"/>
                </a:solidFill>
              </a:rPr>
              <a:t>5-1.2	Explain the effects of Reconstruction, including </a:t>
            </a:r>
            <a:r>
              <a:rPr lang="en-US" sz="1600" u="sng" dirty="0">
                <a:solidFill>
                  <a:schemeClr val="bg1"/>
                </a:solidFill>
              </a:rPr>
              <a:t>new rights under the thirteenth, fourteenth, and </a:t>
            </a:r>
            <a:endParaRPr lang="en-US" sz="1600" u="sng" dirty="0" smtClean="0">
              <a:solidFill>
                <a:schemeClr val="bg1"/>
              </a:solidFill>
            </a:endParaRPr>
          </a:p>
          <a:p>
            <a:r>
              <a:rPr lang="en-US" sz="1600" dirty="0">
                <a:solidFill>
                  <a:schemeClr val="bg1"/>
                </a:solidFill>
              </a:rPr>
              <a:t>	</a:t>
            </a:r>
            <a:r>
              <a:rPr lang="en-US" sz="1600" u="sng" dirty="0" smtClean="0">
                <a:solidFill>
                  <a:schemeClr val="bg1"/>
                </a:solidFill>
              </a:rPr>
              <a:t>fifteenth </a:t>
            </a:r>
            <a:r>
              <a:rPr lang="en-US" sz="1600" u="sng" dirty="0">
                <a:solidFill>
                  <a:schemeClr val="bg1"/>
                </a:solidFill>
              </a:rPr>
              <a:t>amendments; the actions of the Freedmen’s Bureau; and the move from a plantation </a:t>
            </a:r>
            <a:endParaRPr lang="en-US" sz="1600" u="sng" dirty="0" smtClean="0">
              <a:solidFill>
                <a:schemeClr val="bg1"/>
              </a:solidFill>
            </a:endParaRPr>
          </a:p>
          <a:p>
            <a:r>
              <a:rPr lang="en-US" sz="1600" dirty="0">
                <a:solidFill>
                  <a:schemeClr val="bg1"/>
                </a:solidFill>
              </a:rPr>
              <a:t>	</a:t>
            </a:r>
            <a:r>
              <a:rPr lang="en-US" sz="1600" u="sng" dirty="0" smtClean="0">
                <a:solidFill>
                  <a:schemeClr val="bg1"/>
                </a:solidFill>
              </a:rPr>
              <a:t>system </a:t>
            </a:r>
            <a:r>
              <a:rPr lang="en-US" sz="1600" u="sng" dirty="0">
                <a:solidFill>
                  <a:schemeClr val="bg1"/>
                </a:solidFill>
              </a:rPr>
              <a:t>to sharecropping.</a:t>
            </a:r>
          </a:p>
          <a:p>
            <a:r>
              <a:rPr lang="en-US" sz="1600" dirty="0">
                <a:solidFill>
                  <a:schemeClr val="bg1"/>
                </a:solidFill>
              </a:rPr>
              <a:t>5-1.3	Explain the purpose and motivations of </a:t>
            </a:r>
            <a:r>
              <a:rPr lang="en-US" sz="1600" u="sng" dirty="0">
                <a:solidFill>
                  <a:schemeClr val="bg1"/>
                </a:solidFill>
              </a:rPr>
              <a:t>subversive groups </a:t>
            </a:r>
            <a:r>
              <a:rPr lang="en-US" sz="1600" dirty="0">
                <a:solidFill>
                  <a:schemeClr val="bg1"/>
                </a:solidFill>
              </a:rPr>
              <a:t>during Reconstruction and their rise </a:t>
            </a:r>
            <a:endParaRPr lang="en-US" sz="1600" dirty="0" smtClean="0">
              <a:solidFill>
                <a:schemeClr val="bg1"/>
              </a:solidFill>
            </a:endParaRPr>
          </a:p>
          <a:p>
            <a:r>
              <a:rPr lang="en-US" sz="1600" dirty="0">
                <a:solidFill>
                  <a:schemeClr val="bg1"/>
                </a:solidFill>
              </a:rPr>
              <a:t>	</a:t>
            </a:r>
            <a:r>
              <a:rPr lang="en-US" sz="1600" dirty="0" smtClean="0">
                <a:solidFill>
                  <a:schemeClr val="bg1"/>
                </a:solidFill>
              </a:rPr>
              <a:t>to </a:t>
            </a:r>
            <a:r>
              <a:rPr lang="en-US" sz="1600" dirty="0">
                <a:solidFill>
                  <a:schemeClr val="bg1"/>
                </a:solidFill>
              </a:rPr>
              <a:t>power after the withdrawal of federal troops from the South.</a:t>
            </a:r>
          </a:p>
          <a:p>
            <a:r>
              <a:rPr lang="en-US" sz="1600" dirty="0">
                <a:solidFill>
                  <a:schemeClr val="bg1"/>
                </a:solidFill>
              </a:rPr>
              <a:t>5-1.4	</a:t>
            </a:r>
            <a:r>
              <a:rPr lang="en-US" sz="1600" u="sng" dirty="0">
                <a:solidFill>
                  <a:schemeClr val="bg1"/>
                </a:solidFill>
              </a:rPr>
              <a:t>Compare the political, economic and social effects</a:t>
            </a:r>
            <a:r>
              <a:rPr lang="en-US" sz="1600" dirty="0">
                <a:solidFill>
                  <a:schemeClr val="bg1"/>
                </a:solidFill>
              </a:rPr>
              <a:t> of Reconstruction on different populations in </a:t>
            </a:r>
            <a:endParaRPr lang="en-US" sz="1600" dirty="0" smtClean="0">
              <a:solidFill>
                <a:schemeClr val="bg1"/>
              </a:solidFill>
            </a:endParaRPr>
          </a:p>
          <a:p>
            <a:r>
              <a:rPr lang="en-US" sz="1600" dirty="0">
                <a:solidFill>
                  <a:schemeClr val="bg1"/>
                </a:solidFill>
              </a:rPr>
              <a:t>	</a:t>
            </a:r>
            <a:r>
              <a:rPr lang="en-US" sz="1600" dirty="0" smtClean="0">
                <a:solidFill>
                  <a:schemeClr val="bg1"/>
                </a:solidFill>
              </a:rPr>
              <a:t>the </a:t>
            </a:r>
            <a:r>
              <a:rPr lang="en-US" sz="1600" dirty="0">
                <a:solidFill>
                  <a:schemeClr val="bg1"/>
                </a:solidFill>
              </a:rPr>
              <a:t>South and in other regions of the United States</a:t>
            </a:r>
            <a:r>
              <a:rPr lang="en-US" sz="1600" dirty="0" smtClean="0">
                <a:solidFill>
                  <a:schemeClr val="bg1"/>
                </a:solidFill>
              </a:rPr>
              <a:t>.</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617196"/>
          </a:xfrm>
          <a:prstGeom prst="rect">
            <a:avLst/>
          </a:prstGeom>
        </p:spPr>
        <p:txBody>
          <a:bodyPr wrap="square">
            <a:spAutoFit/>
          </a:bodyPr>
          <a:lstStyle/>
          <a:p>
            <a:pPr algn="ctr"/>
            <a:r>
              <a:rPr lang="en-US" sz="3200" b="1" dirty="0" smtClean="0">
                <a:solidFill>
                  <a:prstClr val="white"/>
                </a:solidFill>
                <a:latin typeface="Comic Sans MS" pitchFamily="66" charset="0"/>
              </a:rPr>
              <a:t>The </a:t>
            </a:r>
            <a:r>
              <a:rPr lang="en-US" sz="3200" b="1" dirty="0">
                <a:solidFill>
                  <a:prstClr val="white"/>
                </a:solidFill>
                <a:latin typeface="Comic Sans MS" pitchFamily="66" charset="0"/>
              </a:rPr>
              <a:t>Congressional Reconstruction </a:t>
            </a:r>
            <a:r>
              <a:rPr lang="en-US" sz="3200" b="1" dirty="0" smtClean="0">
                <a:solidFill>
                  <a:prstClr val="white"/>
                </a:solidFill>
                <a:latin typeface="Comic Sans MS" pitchFamily="66" charset="0"/>
              </a:rPr>
              <a:t>Plan (also known as Radical Reconstruction):</a:t>
            </a:r>
            <a:r>
              <a:rPr lang="en-US" sz="3200" b="1" dirty="0" smtClean="0">
                <a:solidFill>
                  <a:srgbClr val="1F497D"/>
                </a:solidFill>
                <a:latin typeface="Comic Sans MS" pitchFamily="66" charset="0"/>
              </a:rPr>
              <a:t>   </a:t>
            </a:r>
          </a:p>
          <a:p>
            <a:pPr marL="342900" lvl="0" indent="-342900"/>
            <a:endParaRPr lang="en-US" sz="2800" b="1" dirty="0">
              <a:solidFill>
                <a:srgbClr val="1F497D"/>
              </a:solidFill>
              <a:latin typeface="Comic Sans MS" pitchFamily="66" charset="0"/>
            </a:endParaRPr>
          </a:p>
          <a:p>
            <a:pPr marL="342900" lvl="0" indent="-342900">
              <a:buFont typeface="Arial" pitchFamily="34" charset="0"/>
              <a:buChar char="•"/>
            </a:pPr>
            <a:r>
              <a:rPr lang="en-US" sz="2800" b="1" dirty="0">
                <a:solidFill>
                  <a:srgbClr val="FF0000"/>
                </a:solidFill>
                <a:latin typeface="Comic Sans MS" pitchFamily="66" charset="0"/>
              </a:rPr>
              <a:t>DID NOT ALLOW Confederates to be elected as senators and representatives in Congress.</a:t>
            </a:r>
          </a:p>
          <a:p>
            <a:pPr marL="342900" lvl="0" indent="-342900">
              <a:buFont typeface="Arial" pitchFamily="34" charset="0"/>
              <a:buChar char="•"/>
            </a:pPr>
            <a:r>
              <a:rPr lang="en-US" sz="2800" b="1" dirty="0">
                <a:solidFill>
                  <a:srgbClr val="FFFF00"/>
                </a:solidFill>
                <a:latin typeface="Comic Sans MS" pitchFamily="66" charset="0"/>
              </a:rPr>
              <a:t>Supported</a:t>
            </a:r>
            <a:r>
              <a:rPr lang="en-US" sz="2800" b="1" dirty="0">
                <a:solidFill>
                  <a:prstClr val="white"/>
                </a:solidFill>
                <a:latin typeface="Comic Sans MS" pitchFamily="66" charset="0"/>
              </a:rPr>
              <a:t> </a:t>
            </a:r>
            <a:r>
              <a:rPr lang="en-US" sz="2800" b="1" dirty="0">
                <a:solidFill>
                  <a:srgbClr val="FFFF00"/>
                </a:solidFill>
                <a:latin typeface="Comic Sans MS" pitchFamily="66" charset="0"/>
              </a:rPr>
              <a:t>Freedmen’s Bureau </a:t>
            </a:r>
            <a:r>
              <a:rPr lang="en-US" sz="2800" b="1" dirty="0">
                <a:solidFill>
                  <a:prstClr val="white"/>
                </a:solidFill>
                <a:latin typeface="Comic Sans MS" pitchFamily="66" charset="0"/>
              </a:rPr>
              <a:t>protecting rights of freedmen against Black Codes.</a:t>
            </a:r>
          </a:p>
          <a:p>
            <a:pPr marL="342900" lvl="0" indent="-342900">
              <a:buFont typeface="Arial" pitchFamily="34" charset="0"/>
              <a:buChar char="•"/>
            </a:pPr>
            <a:r>
              <a:rPr lang="en-US" sz="2800" b="1" dirty="0">
                <a:solidFill>
                  <a:prstClr val="white"/>
                </a:solidFill>
                <a:latin typeface="Comic Sans MS" pitchFamily="66" charset="0"/>
              </a:rPr>
              <a:t>Passed 14</a:t>
            </a:r>
            <a:r>
              <a:rPr lang="en-US" sz="2800" b="1" baseline="30000" dirty="0">
                <a:solidFill>
                  <a:prstClr val="white"/>
                </a:solidFill>
                <a:latin typeface="Comic Sans MS" pitchFamily="66" charset="0"/>
              </a:rPr>
              <a:t>th</a:t>
            </a:r>
            <a:r>
              <a:rPr lang="en-US" sz="2800" b="1" dirty="0">
                <a:solidFill>
                  <a:prstClr val="white"/>
                </a:solidFill>
                <a:latin typeface="Comic Sans MS" pitchFamily="66" charset="0"/>
              </a:rPr>
              <a:t> Amendment (Citizenship for African Americans)</a:t>
            </a:r>
          </a:p>
          <a:p>
            <a:pPr marL="342900" lvl="0" indent="-342900"/>
            <a:r>
              <a:rPr lang="en-US" sz="2800" b="1" dirty="0">
                <a:solidFill>
                  <a:prstClr val="white"/>
                </a:solidFill>
                <a:latin typeface="Comic Sans MS" pitchFamily="66" charset="0"/>
              </a:rPr>
              <a:t>         Military occupation of the south</a:t>
            </a:r>
            <a:r>
              <a:rPr lang="en-US" sz="2800" b="1" dirty="0" smtClean="0">
                <a:solidFill>
                  <a:prstClr val="white"/>
                </a:solidFill>
                <a:latin typeface="Comic Sans MS" pitchFamily="66" charset="0"/>
              </a:rPr>
              <a:t>.</a:t>
            </a:r>
          </a:p>
          <a:p>
            <a:pPr marL="342900" lvl="0" indent="-342900"/>
            <a:endParaRPr lang="en-US" sz="2800" b="1" dirty="0">
              <a:solidFill>
                <a:prstClr val="white"/>
              </a:solidFill>
              <a:latin typeface="Comic Sans MS" pitchFamily="66" charset="0"/>
            </a:endParaRPr>
          </a:p>
          <a:p>
            <a:pPr marL="342900" lvl="0" indent="-342900"/>
            <a:r>
              <a:rPr lang="en-US" sz="2800" b="1" dirty="0" smtClean="0">
                <a:solidFill>
                  <a:prstClr val="white"/>
                </a:solidFill>
                <a:latin typeface="Comic Sans MS" pitchFamily="66" charset="0"/>
              </a:rPr>
              <a:t>The term “Radical Reconstruction” was </a:t>
            </a:r>
            <a:r>
              <a:rPr lang="en-US" sz="2800" b="1" dirty="0">
                <a:solidFill>
                  <a:prstClr val="white"/>
                </a:solidFill>
                <a:latin typeface="Comic Sans MS" pitchFamily="66" charset="0"/>
              </a:rPr>
              <a:t>a term that was used by southern critics to discredit Congressional Reconstruction by labeling it </a:t>
            </a:r>
            <a:r>
              <a:rPr lang="en-US" sz="2800" b="1" dirty="0" smtClean="0">
                <a:solidFill>
                  <a:prstClr val="white"/>
                </a:solidFill>
                <a:latin typeface="Comic Sans MS" pitchFamily="66" charset="0"/>
              </a:rPr>
              <a:t>radical </a:t>
            </a:r>
            <a:r>
              <a:rPr lang="en-US" sz="2800" b="1" dirty="0">
                <a:solidFill>
                  <a:prstClr val="white"/>
                </a:solidFill>
                <a:latin typeface="Comic Sans MS" pitchFamily="66" charset="0"/>
              </a:rPr>
              <a:t>or </a:t>
            </a:r>
            <a:r>
              <a:rPr lang="en-US" sz="2800" b="1" dirty="0" smtClean="0">
                <a:solidFill>
                  <a:prstClr val="white"/>
                </a:solidFill>
                <a:latin typeface="Comic Sans MS" pitchFamily="66" charset="0"/>
              </a:rPr>
              <a:t>excessive (drastic).</a:t>
            </a:r>
            <a:endParaRPr lang="en-US" sz="2800" b="1" dirty="0">
              <a:solidFill>
                <a:prstClr val="white"/>
              </a:solidFill>
              <a:latin typeface="Comic Sans MS" pitchFamily="66" charset="0"/>
            </a:endParaRPr>
          </a:p>
        </p:txBody>
      </p:sp>
    </p:spTree>
    <p:extLst>
      <p:ext uri="{BB962C8B-B14F-4D97-AF65-F5344CB8AC3E}">
        <p14:creationId xmlns:p14="http://schemas.microsoft.com/office/powerpoint/2010/main" val="837549346"/>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533400" y="197346"/>
            <a:ext cx="8153400" cy="5693866"/>
          </a:xfrm>
          <a:prstGeom prst="rect">
            <a:avLst/>
          </a:prstGeom>
        </p:spPr>
        <p:txBody>
          <a:bodyPr wrap="square">
            <a:spAutoFit/>
          </a:bodyPr>
          <a:lstStyle/>
          <a:p>
            <a:r>
              <a:rPr lang="en-US" sz="2800" b="1" dirty="0" smtClean="0">
                <a:solidFill>
                  <a:schemeClr val="bg1"/>
                </a:solidFill>
                <a:latin typeface="Comic Sans MS" pitchFamily="66" charset="0"/>
              </a:rPr>
              <a:t>Southern African Americans (recently freed slaves) </a:t>
            </a:r>
            <a:r>
              <a:rPr lang="en-US" sz="2800" b="1" dirty="0" smtClean="0">
                <a:solidFill>
                  <a:srgbClr val="FF0000"/>
                </a:solidFill>
                <a:latin typeface="Comic Sans MS" pitchFamily="66" charset="0"/>
              </a:rPr>
              <a:t>aim</a:t>
            </a:r>
            <a:r>
              <a:rPr lang="en-US" sz="2800" b="1" dirty="0" smtClean="0">
                <a:solidFill>
                  <a:schemeClr val="bg1"/>
                </a:solidFill>
                <a:latin typeface="Comic Sans MS" pitchFamily="66" charset="0"/>
              </a:rPr>
              <a:t> for Reconstruction were different than Southern Whites.</a:t>
            </a:r>
          </a:p>
          <a:p>
            <a:endParaRPr lang="en-US" b="1" dirty="0">
              <a:solidFill>
                <a:schemeClr val="bg1"/>
              </a:solidFill>
              <a:latin typeface="Comic Sans MS" pitchFamily="66" charset="0"/>
            </a:endParaRPr>
          </a:p>
          <a:p>
            <a:r>
              <a:rPr lang="en-US" sz="2800" b="1" dirty="0" smtClean="0">
                <a:solidFill>
                  <a:schemeClr val="bg1"/>
                </a:solidFill>
                <a:latin typeface="Comic Sans MS" pitchFamily="66" charset="0"/>
              </a:rPr>
              <a:t>The SAAs wanted:</a:t>
            </a:r>
          </a:p>
          <a:p>
            <a:pPr marL="342900" indent="-342900">
              <a:buFontTx/>
              <a:buChar char="-"/>
            </a:pPr>
            <a:r>
              <a:rPr lang="en-US" sz="2800" b="1" dirty="0" smtClean="0">
                <a:solidFill>
                  <a:srgbClr val="FFFF00"/>
                </a:solidFill>
                <a:latin typeface="Comic Sans MS" pitchFamily="66" charset="0"/>
              </a:rPr>
              <a:t>Education</a:t>
            </a:r>
            <a:r>
              <a:rPr lang="en-US" sz="2800" b="1" dirty="0" smtClean="0">
                <a:solidFill>
                  <a:schemeClr val="bg1"/>
                </a:solidFill>
                <a:latin typeface="Comic Sans MS" pitchFamily="66" charset="0"/>
              </a:rPr>
              <a:t> &amp; </a:t>
            </a:r>
            <a:r>
              <a:rPr lang="en-US" sz="2800" b="1" dirty="0" smtClean="0">
                <a:solidFill>
                  <a:srgbClr val="FFFF00"/>
                </a:solidFill>
                <a:latin typeface="Comic Sans MS" pitchFamily="66" charset="0"/>
              </a:rPr>
              <a:t>land</a:t>
            </a:r>
            <a:r>
              <a:rPr lang="en-US" sz="2800" b="1" dirty="0" smtClean="0">
                <a:solidFill>
                  <a:schemeClr val="bg1"/>
                </a:solidFill>
                <a:latin typeface="Comic Sans MS" pitchFamily="66" charset="0"/>
              </a:rPr>
              <a:t> rights</a:t>
            </a:r>
          </a:p>
          <a:p>
            <a:pPr marL="342900" indent="-342900">
              <a:buFontTx/>
              <a:buChar char="-"/>
            </a:pPr>
            <a:r>
              <a:rPr lang="en-US" sz="2800" b="1" dirty="0" smtClean="0">
                <a:solidFill>
                  <a:schemeClr val="bg1"/>
                </a:solidFill>
                <a:latin typeface="Comic Sans MS" pitchFamily="66" charset="0"/>
              </a:rPr>
              <a:t>To have </a:t>
            </a:r>
            <a:r>
              <a:rPr lang="en-US" sz="2800" b="1" dirty="0" smtClean="0">
                <a:solidFill>
                  <a:srgbClr val="FFFF00"/>
                </a:solidFill>
                <a:latin typeface="Comic Sans MS" pitchFamily="66" charset="0"/>
              </a:rPr>
              <a:t>equal</a:t>
            </a:r>
            <a:r>
              <a:rPr lang="en-US" sz="2800" b="1" dirty="0" smtClean="0">
                <a:solidFill>
                  <a:schemeClr val="bg1"/>
                </a:solidFill>
                <a:latin typeface="Comic Sans MS" pitchFamily="66" charset="0"/>
              </a:rPr>
              <a:t> citizenship</a:t>
            </a:r>
          </a:p>
          <a:p>
            <a:pPr marL="342900" indent="-342900">
              <a:buFontTx/>
              <a:buChar char="-"/>
            </a:pPr>
            <a:r>
              <a:rPr lang="en-US" sz="2800" b="1" dirty="0" smtClean="0">
                <a:solidFill>
                  <a:schemeClr val="bg1"/>
                </a:solidFill>
                <a:latin typeface="Comic Sans MS" pitchFamily="66" charset="0"/>
              </a:rPr>
              <a:t>Wanted their </a:t>
            </a:r>
            <a:r>
              <a:rPr lang="en-US" sz="2800" b="1" dirty="0" smtClean="0">
                <a:solidFill>
                  <a:srgbClr val="FFFF00"/>
                </a:solidFill>
                <a:latin typeface="Comic Sans MS" pitchFamily="66" charset="0"/>
              </a:rPr>
              <a:t>family</a:t>
            </a:r>
            <a:r>
              <a:rPr lang="en-US" sz="2800" b="1" dirty="0" smtClean="0">
                <a:solidFill>
                  <a:schemeClr val="bg1"/>
                </a:solidFill>
                <a:latin typeface="Comic Sans MS" pitchFamily="66" charset="0"/>
              </a:rPr>
              <a:t> and </a:t>
            </a:r>
            <a:r>
              <a:rPr lang="en-US" sz="2800" b="1" dirty="0" smtClean="0">
                <a:solidFill>
                  <a:srgbClr val="FFFF00"/>
                </a:solidFill>
                <a:latin typeface="Comic Sans MS" pitchFamily="66" charset="0"/>
              </a:rPr>
              <a:t>community</a:t>
            </a:r>
            <a:r>
              <a:rPr lang="en-US" sz="2800" b="1" dirty="0" smtClean="0">
                <a:solidFill>
                  <a:schemeClr val="bg1"/>
                </a:solidFill>
                <a:latin typeface="Comic Sans MS" pitchFamily="66" charset="0"/>
              </a:rPr>
              <a:t> to be brought together since they had been spread apart among families</a:t>
            </a:r>
          </a:p>
          <a:p>
            <a:pPr marL="342900" indent="-342900">
              <a:buFontTx/>
              <a:buChar char="-"/>
            </a:pPr>
            <a:r>
              <a:rPr lang="en-US" sz="2800" b="1" dirty="0" smtClean="0">
                <a:solidFill>
                  <a:srgbClr val="FFFF00"/>
                </a:solidFill>
                <a:latin typeface="Comic Sans MS" pitchFamily="66" charset="0"/>
              </a:rPr>
              <a:t>Independence</a:t>
            </a:r>
          </a:p>
          <a:p>
            <a:pPr marL="342900" indent="-342900">
              <a:buFontTx/>
              <a:buChar char="-"/>
            </a:pPr>
            <a:r>
              <a:rPr lang="en-US" sz="2800" b="1" dirty="0" smtClean="0">
                <a:solidFill>
                  <a:schemeClr val="bg1"/>
                </a:solidFill>
                <a:latin typeface="Comic Sans MS" pitchFamily="66" charset="0"/>
              </a:rPr>
              <a:t>To establish a </a:t>
            </a:r>
            <a:r>
              <a:rPr lang="en-US" sz="2800" b="1" dirty="0" smtClean="0">
                <a:solidFill>
                  <a:srgbClr val="FFFF00"/>
                </a:solidFill>
                <a:latin typeface="Comic Sans MS" pitchFamily="66" charset="0"/>
              </a:rPr>
              <a:t>network</a:t>
            </a:r>
            <a:r>
              <a:rPr lang="en-US" sz="2800" b="1" dirty="0" smtClean="0">
                <a:solidFill>
                  <a:schemeClr val="bg1"/>
                </a:solidFill>
                <a:latin typeface="Comic Sans MS" pitchFamily="66" charset="0"/>
              </a:rPr>
              <a:t> of churches, etc.</a:t>
            </a:r>
          </a:p>
          <a:p>
            <a:pPr marL="342900" indent="-342900">
              <a:buFontTx/>
              <a:buChar char="-"/>
            </a:pPr>
            <a:r>
              <a:rPr lang="en-US" sz="2800" b="1" dirty="0" smtClean="0">
                <a:solidFill>
                  <a:schemeClr val="bg1"/>
                </a:solidFill>
                <a:latin typeface="Comic Sans MS" pitchFamily="66" charset="0"/>
              </a:rPr>
              <a:t>To vote &amp; be elected into office</a:t>
            </a:r>
          </a:p>
        </p:txBody>
      </p:sp>
      <p:pic>
        <p:nvPicPr>
          <p:cNvPr id="2051" name="Picture 3" descr="C:\Users\courtneysargent\AppData\Local\Microsoft\Windows\Temporary Internet Files\Content.IE5\SLNK47X5\MC9003400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5870034"/>
            <a:ext cx="896112" cy="9015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ourtneysargent\AppData\Local\Microsoft\Windows\Temporary Internet Files\Content.IE5\C33HW3A2\MC9003013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5591463"/>
            <a:ext cx="1817827" cy="113751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ourtneysargent\AppData\Local\Microsoft\Windows\Temporary Internet Files\Content.IE5\C33HW3A2\MC9001954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5145605"/>
            <a:ext cx="1394137" cy="16038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ourtneysargent\AppData\Local\Microsoft\Windows\Temporary Internet Files\Content.IE5\SLNK47X5\MC900089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5591463"/>
            <a:ext cx="1797710" cy="118414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courtneysargent\AppData\Local\Microsoft\Windows\Temporary Internet Files\Content.IE5\5TXMABFB\MC90043768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5705320"/>
            <a:ext cx="1150835" cy="110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355981"/>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00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00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00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200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00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200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200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7" name="Picture 3" descr="C:\Users\courtneysargent\AppData\Local\Microsoft\Windows\Temporary Internet Files\Content.IE5\QKPLM0XZ\MC90043706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82" y="-381000"/>
            <a:ext cx="4573137" cy="4573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ourtneysargent\AppData\Local\Microsoft\Windows\Temporary Internet Files\Content.IE5\0ZUHZN3O\MC90043706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57200"/>
            <a:ext cx="50292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ourtneysargent\AppData\Local\Microsoft\Windows\Temporary Internet Files\Content.IE5\JHTUH5CY\MC9004370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3200"/>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0555" y="2286000"/>
            <a:ext cx="7772400" cy="1470025"/>
          </a:xfrm>
        </p:spPr>
        <p:txBody>
          <a:bodyPr>
            <a:normAutofit/>
          </a:bodyPr>
          <a:lstStyle/>
          <a:p>
            <a:r>
              <a:rPr lang="en-US" sz="6000" b="1" dirty="0" smtClean="0">
                <a:solidFill>
                  <a:schemeClr val="bg1"/>
                </a:solidFill>
                <a:latin typeface="Kristen ITC" pitchFamily="66" charset="0"/>
              </a:rPr>
              <a:t>Amendments</a:t>
            </a:r>
            <a:endParaRPr lang="en-US" sz="6000" b="1" dirty="0">
              <a:solidFill>
                <a:schemeClr val="bg1"/>
              </a:solidFill>
              <a:latin typeface="Kristen ITC" pitchFamily="66" charset="0"/>
            </a:endParaRPr>
          </a:p>
        </p:txBody>
      </p:sp>
    </p:spTree>
    <p:extLst>
      <p:ext uri="{BB962C8B-B14F-4D97-AF65-F5344CB8AC3E}">
        <p14:creationId xmlns:p14="http://schemas.microsoft.com/office/powerpoint/2010/main" val="3319121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04" y="457200"/>
            <a:ext cx="8229600" cy="1143000"/>
          </a:xfrm>
        </p:spPr>
        <p:txBody>
          <a:bodyPr/>
          <a:lstStyle/>
          <a:p>
            <a:r>
              <a:rPr lang="en-US" b="1" dirty="0" smtClean="0">
                <a:solidFill>
                  <a:schemeClr val="bg1"/>
                </a:solidFill>
                <a:latin typeface="Kristen ITC" pitchFamily="66" charset="0"/>
              </a:rPr>
              <a:t>13</a:t>
            </a:r>
            <a:r>
              <a:rPr lang="en-US" b="1" baseline="30000" dirty="0" smtClean="0">
                <a:solidFill>
                  <a:schemeClr val="bg1"/>
                </a:solidFill>
                <a:latin typeface="Kristen ITC" pitchFamily="66" charset="0"/>
              </a:rPr>
              <a:t>th</a:t>
            </a:r>
            <a:r>
              <a:rPr lang="en-US" b="1" dirty="0" smtClean="0">
                <a:solidFill>
                  <a:schemeClr val="bg1"/>
                </a:solidFill>
                <a:latin typeface="Kristen ITC" pitchFamily="66" charset="0"/>
              </a:rPr>
              <a:t> Amendment </a:t>
            </a:r>
            <a:endParaRPr lang="en-US" b="1" dirty="0">
              <a:solidFill>
                <a:schemeClr val="bg1"/>
              </a:solidFill>
              <a:latin typeface="Kristen ITC" pitchFamily="66" charset="0"/>
            </a:endParaRPr>
          </a:p>
        </p:txBody>
      </p:sp>
      <p:sp>
        <p:nvSpPr>
          <p:cNvPr id="3" name="Content Placeholder 2"/>
          <p:cNvSpPr>
            <a:spLocks noGrp="1"/>
          </p:cNvSpPr>
          <p:nvPr>
            <p:ph idx="1"/>
          </p:nvPr>
        </p:nvSpPr>
        <p:spPr>
          <a:xfrm>
            <a:off x="219501" y="1828800"/>
            <a:ext cx="6477000" cy="4525963"/>
          </a:xfrm>
        </p:spPr>
        <p:txBody>
          <a:bodyPr>
            <a:normAutofit fontScale="85000" lnSpcReduction="10000"/>
          </a:bodyPr>
          <a:lstStyle/>
          <a:p>
            <a:r>
              <a:rPr lang="en-US" b="1" dirty="0" smtClean="0">
                <a:solidFill>
                  <a:schemeClr val="bg1"/>
                </a:solidFill>
              </a:rPr>
              <a:t>Freed ALL slaves in the United States (it was not the Emancipation Proclamation)</a:t>
            </a:r>
          </a:p>
          <a:p>
            <a:r>
              <a:rPr lang="en-US" b="1" dirty="0" smtClean="0">
                <a:solidFill>
                  <a:schemeClr val="bg1"/>
                </a:solidFill>
              </a:rPr>
              <a:t>Lincoln only freed slaves in the states still controlled by the Confederacy</a:t>
            </a:r>
          </a:p>
          <a:p>
            <a:r>
              <a:rPr lang="en-US" b="1" dirty="0" smtClean="0">
                <a:solidFill>
                  <a:schemeClr val="bg1"/>
                </a:solidFill>
              </a:rPr>
              <a:t>The Confederate government did not recognize his right to do so.</a:t>
            </a:r>
          </a:p>
          <a:p>
            <a:r>
              <a:rPr lang="en-US" b="1" dirty="0" smtClean="0">
                <a:solidFill>
                  <a:schemeClr val="bg1"/>
                </a:solidFill>
              </a:rPr>
              <a:t>This amendment recognized the rights of all American’s to “life, liberty and the pursuit of happiness” as promised in the Declaration of Independence</a:t>
            </a:r>
            <a:endParaRPr lang="en-US" b="1" dirty="0">
              <a:solidFill>
                <a:schemeClr val="bg1"/>
              </a:solidFill>
            </a:endParaRPr>
          </a:p>
        </p:txBody>
      </p:sp>
      <p:pic>
        <p:nvPicPr>
          <p:cNvPr id="2050" name="Picture 2" descr="http://www.gettingstamped.com/wp-content/uploads/2013/01/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419600"/>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etreappart.files.wordpress.com/2012/06/640px-australian_state_route_13-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100" y="2529101"/>
            <a:ext cx="18288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16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dirty="0" smtClean="0">
                <a:solidFill>
                  <a:schemeClr val="bg1"/>
                </a:solidFill>
                <a:latin typeface="Kristen ITC" pitchFamily="66" charset="0"/>
              </a:rPr>
              <a:t>14</a:t>
            </a:r>
            <a:r>
              <a:rPr lang="en-US" b="1" baseline="30000" dirty="0" smtClean="0">
                <a:solidFill>
                  <a:schemeClr val="bg1"/>
                </a:solidFill>
                <a:latin typeface="Kristen ITC" pitchFamily="66" charset="0"/>
              </a:rPr>
              <a:t>th</a:t>
            </a:r>
            <a:r>
              <a:rPr lang="en-US" b="1" dirty="0" smtClean="0">
                <a:solidFill>
                  <a:schemeClr val="bg1"/>
                </a:solidFill>
                <a:latin typeface="Kristen ITC" pitchFamily="66" charset="0"/>
              </a:rPr>
              <a:t> Amendment</a:t>
            </a:r>
            <a:endParaRPr lang="en-US" b="1" dirty="0">
              <a:solidFill>
                <a:schemeClr val="bg1"/>
              </a:solidFill>
              <a:latin typeface="Kristen ITC" pitchFamily="66" charset="0"/>
            </a:endParaRPr>
          </a:p>
        </p:txBody>
      </p:sp>
      <p:sp>
        <p:nvSpPr>
          <p:cNvPr id="3" name="Content Placeholder 2"/>
          <p:cNvSpPr>
            <a:spLocks noGrp="1"/>
          </p:cNvSpPr>
          <p:nvPr>
            <p:ph idx="1"/>
          </p:nvPr>
        </p:nvSpPr>
        <p:spPr/>
        <p:txBody>
          <a:bodyPr/>
          <a:lstStyle/>
          <a:p>
            <a:r>
              <a:rPr lang="en-US" b="1" dirty="0" smtClean="0">
                <a:solidFill>
                  <a:schemeClr val="bg1"/>
                </a:solidFill>
              </a:rPr>
              <a:t>This over turned the Dred Scott decision and recognized the citizenship of African Americans.</a:t>
            </a:r>
          </a:p>
          <a:p>
            <a:r>
              <a:rPr lang="en-US" b="1" dirty="0" smtClean="0">
                <a:solidFill>
                  <a:schemeClr val="bg1"/>
                </a:solidFill>
              </a:rPr>
              <a:t>All citizens had the right to “due process of law” and equal “protection of the law”</a:t>
            </a:r>
          </a:p>
          <a:p>
            <a:r>
              <a:rPr lang="en-US" b="1" dirty="0" smtClean="0">
                <a:solidFill>
                  <a:schemeClr val="bg1"/>
                </a:solidFill>
              </a:rPr>
              <a:t>ALL African Americans were affected, not just the south</a:t>
            </a:r>
          </a:p>
        </p:txBody>
      </p:sp>
      <p:sp>
        <p:nvSpPr>
          <p:cNvPr id="4" name="Rectangle 3"/>
          <p:cNvSpPr/>
          <p:nvPr/>
        </p:nvSpPr>
        <p:spPr>
          <a:xfrm>
            <a:off x="3276600" y="5029200"/>
            <a:ext cx="5334000" cy="1323439"/>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8000" b="1" cap="none" spc="0" dirty="0" smtClean="0">
                <a:ln>
                  <a:solidFill>
                    <a:srgbClr val="FFFF00"/>
                  </a:solidFill>
                </a:ln>
                <a:solidFill>
                  <a:srgbClr val="FFFF00"/>
                </a:solidFill>
                <a:effectLst/>
              </a:rPr>
              <a:t>citizenship</a:t>
            </a:r>
            <a:endParaRPr lang="en-US" sz="8000" b="1" cap="none" spc="0" dirty="0">
              <a:ln>
                <a:solidFill>
                  <a:srgbClr val="FFFF00"/>
                </a:solidFill>
              </a:ln>
              <a:solidFill>
                <a:srgbClr val="FFFF00"/>
              </a:solidFill>
              <a:effectLst/>
            </a:endParaRPr>
          </a:p>
        </p:txBody>
      </p:sp>
    </p:spTree>
    <p:extLst>
      <p:ext uri="{BB962C8B-B14F-4D97-AF65-F5344CB8AC3E}">
        <p14:creationId xmlns:p14="http://schemas.microsoft.com/office/powerpoint/2010/main" val="261635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4051"/>
            <a:ext cx="8229600" cy="1143000"/>
          </a:xfrm>
        </p:spPr>
        <p:txBody>
          <a:bodyPr/>
          <a:lstStyle/>
          <a:p>
            <a:r>
              <a:rPr lang="en-US" b="1" dirty="0" smtClean="0">
                <a:solidFill>
                  <a:schemeClr val="bg1"/>
                </a:solidFill>
                <a:latin typeface="Kristen ITC" pitchFamily="66" charset="0"/>
              </a:rPr>
              <a:t>14</a:t>
            </a:r>
            <a:r>
              <a:rPr lang="en-US" b="1" baseline="30000" dirty="0" smtClean="0">
                <a:solidFill>
                  <a:schemeClr val="bg1"/>
                </a:solidFill>
                <a:latin typeface="Kristen ITC" pitchFamily="66" charset="0"/>
              </a:rPr>
              <a:t>th</a:t>
            </a:r>
            <a:r>
              <a:rPr lang="en-US" b="1" dirty="0" smtClean="0">
                <a:solidFill>
                  <a:schemeClr val="bg1"/>
                </a:solidFill>
                <a:latin typeface="Kristen ITC" pitchFamily="66" charset="0"/>
              </a:rPr>
              <a:t> Amendment</a:t>
            </a:r>
            <a:endParaRPr lang="en-US" b="1" dirty="0">
              <a:solidFill>
                <a:schemeClr val="bg1"/>
              </a:solidFill>
              <a:latin typeface="Kristen ITC" pitchFamily="66" charset="0"/>
            </a:endParaRPr>
          </a:p>
        </p:txBody>
      </p:sp>
      <p:sp>
        <p:nvSpPr>
          <p:cNvPr id="3" name="Content Placeholder 2"/>
          <p:cNvSpPr>
            <a:spLocks noGrp="1"/>
          </p:cNvSpPr>
          <p:nvPr>
            <p:ph idx="1"/>
          </p:nvPr>
        </p:nvSpPr>
        <p:spPr>
          <a:xfrm>
            <a:off x="3352801" y="1524000"/>
            <a:ext cx="5791199" cy="5181600"/>
          </a:xfrm>
        </p:spPr>
        <p:txBody>
          <a:bodyPr>
            <a:normAutofit fontScale="92500" lnSpcReduction="10000"/>
          </a:bodyPr>
          <a:lstStyle/>
          <a:p>
            <a:r>
              <a:rPr lang="en-US" b="1" dirty="0">
                <a:solidFill>
                  <a:schemeClr val="bg1"/>
                </a:solidFill>
              </a:rPr>
              <a:t>Southern states refused to ratify the amendment and so the Congressional Reconstruction was </a:t>
            </a:r>
            <a:r>
              <a:rPr lang="en-US" b="1" dirty="0" smtClean="0">
                <a:solidFill>
                  <a:schemeClr val="bg1"/>
                </a:solidFill>
              </a:rPr>
              <a:t>imposed</a:t>
            </a:r>
          </a:p>
          <a:p>
            <a:r>
              <a:rPr lang="en-US" b="1" dirty="0" smtClean="0">
                <a:solidFill>
                  <a:schemeClr val="bg1"/>
                </a:solidFill>
              </a:rPr>
              <a:t>Also included provisions for lessening the political power of states that did not recognize the rights of citizens to vote.</a:t>
            </a:r>
          </a:p>
          <a:p>
            <a:r>
              <a:rPr lang="en-US" b="1" dirty="0" smtClean="0">
                <a:solidFill>
                  <a:schemeClr val="bg1"/>
                </a:solidFill>
              </a:rPr>
              <a:t>These provisions were not effective and led to the passage of the 15</a:t>
            </a:r>
            <a:r>
              <a:rPr lang="en-US" b="1" baseline="30000" dirty="0" smtClean="0">
                <a:solidFill>
                  <a:schemeClr val="bg1"/>
                </a:solidFill>
              </a:rPr>
              <a:t>th</a:t>
            </a:r>
            <a:r>
              <a:rPr lang="en-US" b="1" dirty="0" smtClean="0">
                <a:solidFill>
                  <a:schemeClr val="bg1"/>
                </a:solidFill>
              </a:rPr>
              <a:t> amendment</a:t>
            </a:r>
            <a:endParaRPr lang="en-US" b="1" dirty="0">
              <a:solidFill>
                <a:schemeClr val="bg1"/>
              </a:solidFill>
            </a:endParaRPr>
          </a:p>
          <a:p>
            <a:endParaRPr lang="en-US" b="1" dirty="0">
              <a:solidFill>
                <a:schemeClr val="bg1"/>
              </a:solidFill>
            </a:endParaRPr>
          </a:p>
        </p:txBody>
      </p:sp>
      <p:pic>
        <p:nvPicPr>
          <p:cNvPr id="3077" name="Picture 5" descr="http://irregulartimes.com/wp-content/uploads/2009/01/constitutionring14thamendm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16624"/>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574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Kristen ITC" pitchFamily="66" charset="0"/>
              </a:rPr>
              <a:t>15</a:t>
            </a:r>
            <a:r>
              <a:rPr lang="en-US" b="1" baseline="30000" dirty="0" smtClean="0">
                <a:solidFill>
                  <a:schemeClr val="bg1"/>
                </a:solidFill>
                <a:latin typeface="Kristen ITC" pitchFamily="66" charset="0"/>
              </a:rPr>
              <a:t>th</a:t>
            </a:r>
            <a:r>
              <a:rPr lang="en-US" b="1" dirty="0" smtClean="0">
                <a:solidFill>
                  <a:schemeClr val="bg1"/>
                </a:solidFill>
                <a:latin typeface="Kristen ITC" pitchFamily="66" charset="0"/>
              </a:rPr>
              <a:t> Amendment  </a:t>
            </a:r>
            <a:endParaRPr lang="en-US" b="1" dirty="0">
              <a:solidFill>
                <a:schemeClr val="bg1"/>
              </a:solidFill>
              <a:latin typeface="Kristen ITC" pitchFamily="66" charset="0"/>
            </a:endParaRPr>
          </a:p>
        </p:txBody>
      </p:sp>
      <p:sp>
        <p:nvSpPr>
          <p:cNvPr id="3" name="Content Placeholder 2"/>
          <p:cNvSpPr>
            <a:spLocks noGrp="1"/>
          </p:cNvSpPr>
          <p:nvPr>
            <p:ph idx="1"/>
          </p:nvPr>
        </p:nvSpPr>
        <p:spPr>
          <a:xfrm>
            <a:off x="0" y="1447800"/>
            <a:ext cx="8229600" cy="4525963"/>
          </a:xfrm>
        </p:spPr>
        <p:txBody>
          <a:bodyPr/>
          <a:lstStyle/>
          <a:p>
            <a:r>
              <a:rPr lang="en-US" b="1" dirty="0" smtClean="0">
                <a:solidFill>
                  <a:schemeClr val="bg1"/>
                </a:solidFill>
              </a:rPr>
              <a:t>Gave rights to </a:t>
            </a:r>
            <a:r>
              <a:rPr lang="en-US" b="1" dirty="0" smtClean="0">
                <a:solidFill>
                  <a:srgbClr val="002060"/>
                </a:solidFill>
              </a:rPr>
              <a:t>ALL male citizens to vote</a:t>
            </a:r>
          </a:p>
          <a:p>
            <a:r>
              <a:rPr lang="en-US" b="1" dirty="0" smtClean="0">
                <a:solidFill>
                  <a:srgbClr val="002060"/>
                </a:solidFill>
              </a:rPr>
              <a:t>Could not be denied </a:t>
            </a:r>
            <a:r>
              <a:rPr lang="en-US" b="1" dirty="0" smtClean="0">
                <a:solidFill>
                  <a:schemeClr val="bg1"/>
                </a:solidFill>
              </a:rPr>
              <a:t>based on “race, creed, or previous condition of servitude”</a:t>
            </a:r>
          </a:p>
          <a:p>
            <a:r>
              <a:rPr lang="en-US" b="1" dirty="0" smtClean="0">
                <a:solidFill>
                  <a:schemeClr val="bg1"/>
                </a:solidFill>
              </a:rPr>
              <a:t>Affected ALL African Americans</a:t>
            </a:r>
          </a:p>
          <a:p>
            <a:r>
              <a:rPr lang="en-US" b="1" dirty="0" smtClean="0">
                <a:solidFill>
                  <a:schemeClr val="bg1"/>
                </a:solidFill>
              </a:rPr>
              <a:t>Southern states were required to write new constitutions that allowed African Americans to vote</a:t>
            </a:r>
            <a:endParaRPr lang="en-US" b="1" dirty="0">
              <a:solidFill>
                <a:schemeClr val="bg1"/>
              </a:solidFill>
            </a:endParaRPr>
          </a:p>
        </p:txBody>
      </p:sp>
      <p:pic>
        <p:nvPicPr>
          <p:cNvPr id="4098" name="Picture 2" descr="C:\Users\courtneysargent\AppData\Local\Microsoft\Windows\Temporary Internet Files\Content.IE5\OR58FELX\MP9003847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3976" y="304800"/>
            <a:ext cx="1524000" cy="151529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ourtneysargent\AppData\Local\Microsoft\Windows\Temporary Internet Files\Content.IE5\0ZUHZN3O\MC9004377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684" y="4949586"/>
            <a:ext cx="1838325" cy="16033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ourtneysargent\AppData\Local\Microsoft\Windows\Temporary Internet Files\Content.IE5\OR58FELX\MC9004377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5684" y="4949587"/>
            <a:ext cx="1581150" cy="16033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csd.k12.wy.us/schools/lakeview/CLASSES/6%20Grade/Civil%20War%20Projects/Gretta/Am1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099598"/>
            <a:ext cx="2200275" cy="142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15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Kristen ITC" pitchFamily="66" charset="0"/>
              </a:rPr>
              <a:t>15</a:t>
            </a:r>
            <a:r>
              <a:rPr lang="en-US" b="1" baseline="30000" dirty="0" smtClean="0">
                <a:solidFill>
                  <a:schemeClr val="bg1"/>
                </a:solidFill>
                <a:latin typeface="Kristen ITC" pitchFamily="66" charset="0"/>
              </a:rPr>
              <a:t>th</a:t>
            </a:r>
            <a:r>
              <a:rPr lang="en-US" b="1" dirty="0" smtClean="0">
                <a:solidFill>
                  <a:schemeClr val="bg1"/>
                </a:solidFill>
                <a:latin typeface="Kristen ITC" pitchFamily="66" charset="0"/>
              </a:rPr>
              <a:t> Amendment</a:t>
            </a:r>
            <a:endParaRPr lang="en-US" b="1" dirty="0">
              <a:solidFill>
                <a:schemeClr val="bg1"/>
              </a:solidFill>
              <a:latin typeface="Kristen ITC" pitchFamily="66" charset="0"/>
            </a:endParaRPr>
          </a:p>
        </p:txBody>
      </p:sp>
      <p:sp>
        <p:nvSpPr>
          <p:cNvPr id="3" name="Content Placeholder 2"/>
          <p:cNvSpPr>
            <a:spLocks noGrp="1"/>
          </p:cNvSpPr>
          <p:nvPr>
            <p:ph idx="1"/>
          </p:nvPr>
        </p:nvSpPr>
        <p:spPr/>
        <p:txBody>
          <a:bodyPr>
            <a:normAutofit lnSpcReduction="10000"/>
          </a:bodyPr>
          <a:lstStyle/>
          <a:p>
            <a:r>
              <a:rPr lang="en-US" b="1" dirty="0" smtClean="0">
                <a:solidFill>
                  <a:schemeClr val="bg1"/>
                </a:solidFill>
              </a:rPr>
              <a:t>Southerners claimed that Congress passed this amendment to protect the power of the Republican Party.</a:t>
            </a:r>
          </a:p>
          <a:p>
            <a:r>
              <a:rPr lang="en-US" b="1" dirty="0" smtClean="0">
                <a:solidFill>
                  <a:schemeClr val="bg1"/>
                </a:solidFill>
              </a:rPr>
              <a:t>Effects of this amendment were African Americans could: </a:t>
            </a:r>
          </a:p>
          <a:p>
            <a:pPr lvl="1"/>
            <a:r>
              <a:rPr lang="en-US" b="1" dirty="0" smtClean="0">
                <a:solidFill>
                  <a:schemeClr val="bg1"/>
                </a:solidFill>
              </a:rPr>
              <a:t>Vote</a:t>
            </a:r>
          </a:p>
          <a:p>
            <a:pPr lvl="1"/>
            <a:r>
              <a:rPr lang="en-US" b="1" dirty="0" smtClean="0">
                <a:solidFill>
                  <a:schemeClr val="bg1"/>
                </a:solidFill>
              </a:rPr>
              <a:t>Hold political office</a:t>
            </a:r>
          </a:p>
          <a:p>
            <a:pPr lvl="1"/>
            <a:r>
              <a:rPr lang="en-US" b="1" dirty="0" smtClean="0">
                <a:solidFill>
                  <a:schemeClr val="bg1"/>
                </a:solidFill>
              </a:rPr>
              <a:t>Were elected to state legislatures and congressional delegations</a:t>
            </a:r>
            <a:endParaRPr lang="en-US" b="1" dirty="0">
              <a:solidFill>
                <a:schemeClr val="bg1"/>
              </a:solidFill>
            </a:endParaRPr>
          </a:p>
        </p:txBody>
      </p:sp>
      <p:pic>
        <p:nvPicPr>
          <p:cNvPr id="5123" name="Picture 3" descr="C:\Users\courtneysargent\AppData\Local\Microsoft\Windows\Temporary Internet Files\Content.IE5\0ZUHZN3O\MC9003013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246716"/>
            <a:ext cx="2209800" cy="13827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courtneysargent\AppData\Local\Microsoft\Windows\Temporary Internet Files\Content.IE5\QKPLM0XZ\MC9004381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81400"/>
            <a:ext cx="1905000" cy="146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389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Kristen ITC" pitchFamily="66" charset="0"/>
              </a:rPr>
              <a:t>13, 14, 15 Amendments</a:t>
            </a:r>
            <a:endParaRPr lang="en-US" b="1" dirty="0">
              <a:solidFill>
                <a:schemeClr val="bg1"/>
              </a:solidFill>
              <a:latin typeface="Kristen ITC" pitchFamily="66" charset="0"/>
            </a:endParaRPr>
          </a:p>
        </p:txBody>
      </p:sp>
      <p:sp>
        <p:nvSpPr>
          <p:cNvPr id="3" name="Content Placeholder 2"/>
          <p:cNvSpPr>
            <a:spLocks noGrp="1"/>
          </p:cNvSpPr>
          <p:nvPr>
            <p:ph idx="1"/>
          </p:nvPr>
        </p:nvSpPr>
        <p:spPr/>
        <p:txBody>
          <a:bodyPr>
            <a:normAutofit lnSpcReduction="10000"/>
          </a:bodyPr>
          <a:lstStyle/>
          <a:p>
            <a:r>
              <a:rPr lang="en-US" b="1" dirty="0" smtClean="0">
                <a:solidFill>
                  <a:schemeClr val="bg1"/>
                </a:solidFill>
              </a:rPr>
              <a:t>Designed to </a:t>
            </a:r>
            <a:r>
              <a:rPr lang="en-US" b="1" dirty="0" smtClean="0">
                <a:solidFill>
                  <a:srgbClr val="002060"/>
                </a:solidFill>
              </a:rPr>
              <a:t>protect rights </a:t>
            </a:r>
            <a:r>
              <a:rPr lang="en-US" b="1" dirty="0" smtClean="0">
                <a:solidFill>
                  <a:schemeClr val="bg1"/>
                </a:solidFill>
              </a:rPr>
              <a:t>of African Americans</a:t>
            </a:r>
          </a:p>
          <a:p>
            <a:r>
              <a:rPr lang="en-US" b="1" dirty="0" smtClean="0">
                <a:solidFill>
                  <a:schemeClr val="bg1"/>
                </a:solidFill>
              </a:rPr>
              <a:t>But only effective  as long as the Republicans had control of state governments or federal troops were able to protect African American’s social and political rights.</a:t>
            </a:r>
          </a:p>
          <a:p>
            <a:r>
              <a:rPr lang="en-US" b="1" dirty="0" smtClean="0">
                <a:solidFill>
                  <a:schemeClr val="bg1"/>
                </a:solidFill>
              </a:rPr>
              <a:t>African Americans still had no right to own land, therefore southerners refused to sell land</a:t>
            </a:r>
            <a:endParaRPr lang="en-US" b="1" dirty="0">
              <a:solidFill>
                <a:schemeClr val="bg1"/>
              </a:solidFill>
            </a:endParaRPr>
          </a:p>
        </p:txBody>
      </p:sp>
    </p:spTree>
    <p:extLst>
      <p:ext uri="{BB962C8B-B14F-4D97-AF65-F5344CB8AC3E}">
        <p14:creationId xmlns:p14="http://schemas.microsoft.com/office/powerpoint/2010/main" val="2524304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988" y="609600"/>
            <a:ext cx="8229600" cy="3360133"/>
          </a:xfrm>
        </p:spPr>
        <p:txBody>
          <a:bodyPr>
            <a:normAutofit lnSpcReduction="10000"/>
          </a:bodyPr>
          <a:lstStyle/>
          <a:p>
            <a:r>
              <a:rPr lang="en-US" b="1" dirty="0" smtClean="0">
                <a:solidFill>
                  <a:schemeClr val="bg1"/>
                </a:solidFill>
              </a:rPr>
              <a:t>Economic rights and independence of freemen were still limited, even during the Reconstruction period.</a:t>
            </a:r>
          </a:p>
          <a:p>
            <a:r>
              <a:rPr lang="en-US" b="1" dirty="0" smtClean="0">
                <a:solidFill>
                  <a:schemeClr val="bg1"/>
                </a:solidFill>
              </a:rPr>
              <a:t>Once Reconstruction ended, there was no protection for any rights for African Americans.</a:t>
            </a:r>
          </a:p>
          <a:p>
            <a:pPr marL="0" indent="0">
              <a:buNone/>
            </a:pPr>
            <a:r>
              <a:rPr lang="en-US" b="1" dirty="0" smtClean="0">
                <a:solidFill>
                  <a:schemeClr val="bg1"/>
                </a:solidFill>
              </a:rPr>
              <a:t>----------------------------------------------------------------</a:t>
            </a:r>
            <a:endParaRPr lang="en-US" b="1" dirty="0">
              <a:solidFill>
                <a:schemeClr val="bg1"/>
              </a:solidFill>
            </a:endParaRPr>
          </a:p>
        </p:txBody>
      </p:sp>
      <p:sp>
        <p:nvSpPr>
          <p:cNvPr id="4" name="TextBox 3"/>
          <p:cNvSpPr txBox="1"/>
          <p:nvPr/>
        </p:nvSpPr>
        <p:spPr>
          <a:xfrm>
            <a:off x="58476" y="3962399"/>
            <a:ext cx="9066008" cy="2554545"/>
          </a:xfrm>
          <a:prstGeom prst="rect">
            <a:avLst/>
          </a:prstGeom>
          <a:noFill/>
        </p:spPr>
        <p:txBody>
          <a:bodyPr wrap="none" rtlCol="0">
            <a:spAutoFit/>
          </a:bodyPr>
          <a:lstStyle/>
          <a:p>
            <a:pPr algn="ctr"/>
            <a:r>
              <a:rPr lang="en-US" sz="2800" dirty="0" smtClean="0"/>
              <a:t>Come up with an acronym for 13th, 14th, &amp; 15th amendment</a:t>
            </a:r>
          </a:p>
          <a:p>
            <a:pPr algn="ctr"/>
            <a:r>
              <a:rPr lang="en-US" sz="2800" dirty="0" smtClean="0"/>
              <a:t>13th – </a:t>
            </a:r>
            <a:r>
              <a:rPr lang="en-US" sz="3600" b="1" dirty="0" smtClean="0"/>
              <a:t>S</a:t>
            </a:r>
            <a:r>
              <a:rPr lang="en-US" sz="2800" dirty="0" smtClean="0"/>
              <a:t>lavery, 14th – </a:t>
            </a:r>
            <a:r>
              <a:rPr lang="en-US" sz="3600" b="1" dirty="0" smtClean="0"/>
              <a:t>C</a:t>
            </a:r>
            <a:r>
              <a:rPr lang="en-US" sz="2800" dirty="0" smtClean="0"/>
              <a:t>itizenship, 15th – </a:t>
            </a:r>
            <a:r>
              <a:rPr lang="en-US" sz="3600" b="1" dirty="0" smtClean="0"/>
              <a:t>V</a:t>
            </a:r>
            <a:r>
              <a:rPr lang="en-US" sz="2800" dirty="0" smtClean="0"/>
              <a:t>oting</a:t>
            </a:r>
          </a:p>
          <a:p>
            <a:pPr algn="ctr"/>
            <a:r>
              <a:rPr lang="en-US" sz="3200" b="1" dirty="0" smtClean="0"/>
              <a:t>S</a:t>
            </a:r>
          </a:p>
          <a:p>
            <a:pPr algn="ctr"/>
            <a:r>
              <a:rPr lang="en-US" sz="3200" b="1" dirty="0" smtClean="0"/>
              <a:t>C</a:t>
            </a:r>
            <a:br>
              <a:rPr lang="en-US" sz="3200" b="1" dirty="0" smtClean="0"/>
            </a:br>
            <a:r>
              <a:rPr lang="en-US" sz="3200" b="1" dirty="0" smtClean="0"/>
              <a:t>V</a:t>
            </a:r>
            <a:endParaRPr lang="en-US" sz="3200" b="1" dirty="0"/>
          </a:p>
        </p:txBody>
      </p:sp>
    </p:spTree>
    <p:extLst>
      <p:ext uri="{BB962C8B-B14F-4D97-AF65-F5344CB8AC3E}">
        <p14:creationId xmlns:p14="http://schemas.microsoft.com/office/powerpoint/2010/main" val="1479851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 y="381000"/>
            <a:ext cx="8229600" cy="1524000"/>
          </a:xfrm>
        </p:spPr>
        <p:txBody>
          <a:bodyPr>
            <a:normAutofit fontScale="90000"/>
          </a:bodyPr>
          <a:lstStyle/>
          <a:p>
            <a:r>
              <a:rPr lang="en-US" sz="4800" b="1" dirty="0" smtClean="0">
                <a:latin typeface="Book Antiqua" pitchFamily="18" charset="0"/>
              </a:rPr>
              <a:t/>
            </a:r>
            <a:br>
              <a:rPr lang="en-US" sz="4800" b="1" dirty="0" smtClean="0">
                <a:latin typeface="Book Antiqua" pitchFamily="18" charset="0"/>
              </a:rPr>
            </a:br>
            <a:r>
              <a:rPr lang="en-US" sz="4800" b="1" dirty="0" smtClean="0">
                <a:latin typeface="Book Antiqua" pitchFamily="18" charset="0"/>
              </a:rPr>
              <a:t/>
            </a:r>
            <a:br>
              <a:rPr lang="en-US" sz="4800" b="1" dirty="0" smtClean="0">
                <a:latin typeface="Book Antiqua" pitchFamily="18" charset="0"/>
              </a:rPr>
            </a:br>
            <a:r>
              <a:rPr lang="en-US" sz="4800" b="1" dirty="0" smtClean="0">
                <a:latin typeface="Book Antiqua" pitchFamily="18" charset="0"/>
              </a:rPr>
              <a:t/>
            </a:r>
            <a:br>
              <a:rPr lang="en-US" sz="4800" b="1" dirty="0" smtClean="0">
                <a:latin typeface="Book Antiqua" pitchFamily="18" charset="0"/>
              </a:rPr>
            </a:br>
            <a:r>
              <a:rPr lang="en-US" sz="8900" b="1" dirty="0" smtClean="0">
                <a:latin typeface="Book Antiqua" pitchFamily="18" charset="0"/>
              </a:rPr>
              <a:t> Reconstruction </a:t>
            </a:r>
            <a:br>
              <a:rPr lang="en-US" sz="8900" b="1" dirty="0" smtClean="0">
                <a:latin typeface="Book Antiqua" pitchFamily="18" charset="0"/>
              </a:rPr>
            </a:br>
            <a:r>
              <a:rPr lang="en-US" sz="8900" b="1" dirty="0" smtClean="0">
                <a:latin typeface="Book Antiqua" pitchFamily="18" charset="0"/>
              </a:rPr>
              <a:t/>
            </a:r>
            <a:br>
              <a:rPr lang="en-US" sz="8900" b="1" dirty="0" smtClean="0">
                <a:latin typeface="Book Antiqua" pitchFamily="18" charset="0"/>
              </a:rPr>
            </a:br>
            <a:r>
              <a:rPr lang="en-US" sz="4800" b="1" dirty="0" smtClean="0">
                <a:latin typeface="Book Antiqua" pitchFamily="18" charset="0"/>
              </a:rPr>
              <a:t/>
            </a:r>
            <a:br>
              <a:rPr lang="en-US" sz="4800" b="1" dirty="0" smtClean="0">
                <a:latin typeface="Book Antiqua" pitchFamily="18" charset="0"/>
              </a:rPr>
            </a:br>
            <a:endParaRPr lang="en-US" sz="4800" b="1" dirty="0">
              <a:latin typeface="Book Antiqua" pitchFamily="18" charset="0"/>
            </a:endParaRPr>
          </a:p>
        </p:txBody>
      </p:sp>
      <p:sp>
        <p:nvSpPr>
          <p:cNvPr id="5" name="Content Placeholder 4"/>
          <p:cNvSpPr>
            <a:spLocks noGrp="1"/>
          </p:cNvSpPr>
          <p:nvPr>
            <p:ph idx="1"/>
          </p:nvPr>
        </p:nvSpPr>
        <p:spPr>
          <a:xfrm>
            <a:off x="152400" y="2119789"/>
            <a:ext cx="4800600" cy="3886200"/>
          </a:xfrm>
        </p:spPr>
        <p:txBody>
          <a:bodyPr>
            <a:normAutofit/>
          </a:bodyPr>
          <a:lstStyle/>
          <a:p>
            <a:pPr>
              <a:buNone/>
            </a:pPr>
            <a:r>
              <a:rPr lang="en-US" b="1" dirty="0" smtClean="0"/>
              <a:t>  </a:t>
            </a:r>
          </a:p>
          <a:p>
            <a:pPr>
              <a:buNone/>
            </a:pPr>
            <a:r>
              <a:rPr lang="en-US" b="1" dirty="0" smtClean="0"/>
              <a:t>Reconstruction – a period of rebuilding after the Civil War, during which the Southern states rejoined   the Union.</a:t>
            </a:r>
            <a:endParaRPr lang="en-US" b="1" dirty="0"/>
          </a:p>
        </p:txBody>
      </p:sp>
      <p:pic>
        <p:nvPicPr>
          <p:cNvPr id="3074" name="Picture 2" descr="http://www.culturequest.us/ecomm/annstillman/monika-jim%20crow%20laws/freedmen%20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52600"/>
            <a:ext cx="3733800" cy="4620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6"/>
            <a:ext cx="8229600" cy="1143000"/>
          </a:xfrm>
        </p:spPr>
        <p:txBody>
          <a:bodyPr>
            <a:normAutofit/>
          </a:bodyPr>
          <a:lstStyle/>
          <a:p>
            <a:r>
              <a:rPr lang="en-US" b="1" dirty="0" smtClean="0">
                <a:solidFill>
                  <a:schemeClr val="bg1"/>
                </a:solidFill>
              </a:rPr>
              <a:t>Subversive Groups (KKK)</a:t>
            </a:r>
            <a:endParaRPr lang="en-US" b="1" dirty="0">
              <a:solidFill>
                <a:schemeClr val="bg1"/>
              </a:solidFill>
            </a:endParaRPr>
          </a:p>
        </p:txBody>
      </p:sp>
      <p:sp>
        <p:nvSpPr>
          <p:cNvPr id="4" name="Rectangle 3"/>
          <p:cNvSpPr/>
          <p:nvPr/>
        </p:nvSpPr>
        <p:spPr>
          <a:xfrm>
            <a:off x="-23648" y="968401"/>
            <a:ext cx="9144000" cy="5963171"/>
          </a:xfrm>
          <a:prstGeom prst="rect">
            <a:avLst/>
          </a:prstGeom>
        </p:spPr>
        <p:txBody>
          <a:bodyPr wrap="square">
            <a:spAutoFit/>
          </a:bodyPr>
          <a:lstStyle/>
          <a:p>
            <a:r>
              <a:rPr lang="en-US" sz="2000" b="1" dirty="0">
                <a:solidFill>
                  <a:schemeClr val="bg1"/>
                </a:solidFill>
              </a:rPr>
              <a:t>During the Reconstruction period several </a:t>
            </a:r>
            <a:r>
              <a:rPr lang="en-US" sz="2000" b="1" dirty="0" smtClean="0">
                <a:solidFill>
                  <a:schemeClr val="bg1"/>
                </a:solidFill>
              </a:rPr>
              <a:t>groups were created to </a:t>
            </a:r>
            <a:r>
              <a:rPr lang="en-US" sz="2000" b="1" dirty="0">
                <a:solidFill>
                  <a:schemeClr val="bg1"/>
                </a:solidFill>
              </a:rPr>
              <a:t>intimidate the freedmen. </a:t>
            </a:r>
            <a:endParaRPr lang="en-US" sz="2000" b="1" dirty="0" smtClean="0">
              <a:solidFill>
                <a:schemeClr val="bg1"/>
              </a:solidFill>
            </a:endParaRPr>
          </a:p>
          <a:p>
            <a:endParaRPr lang="en-US" sz="1100" b="1" dirty="0" smtClean="0">
              <a:solidFill>
                <a:schemeClr val="bg1"/>
              </a:solidFill>
            </a:endParaRPr>
          </a:p>
          <a:p>
            <a:r>
              <a:rPr lang="en-US" sz="2000" b="1" dirty="0" smtClean="0">
                <a:solidFill>
                  <a:schemeClr val="bg1"/>
                </a:solidFill>
              </a:rPr>
              <a:t>The </a:t>
            </a:r>
            <a:r>
              <a:rPr lang="en-US" sz="2000" b="1" dirty="0">
                <a:solidFill>
                  <a:schemeClr val="bg1"/>
                </a:solidFill>
              </a:rPr>
              <a:t>most </a:t>
            </a:r>
            <a:r>
              <a:rPr lang="en-US" sz="2000" b="1" dirty="0" smtClean="0">
                <a:solidFill>
                  <a:schemeClr val="bg1"/>
                </a:solidFill>
              </a:rPr>
              <a:t>known subversive group </a:t>
            </a:r>
            <a:r>
              <a:rPr lang="en-US" sz="2000" b="1" dirty="0">
                <a:solidFill>
                  <a:schemeClr val="bg1"/>
                </a:solidFill>
              </a:rPr>
              <a:t>was the Ku Klux </a:t>
            </a:r>
            <a:r>
              <a:rPr lang="en-US" sz="2000" b="1" dirty="0" smtClean="0">
                <a:solidFill>
                  <a:schemeClr val="bg1"/>
                </a:solidFill>
              </a:rPr>
              <a:t>Klan:</a:t>
            </a:r>
          </a:p>
          <a:p>
            <a:pPr marL="285750" indent="-285750">
              <a:buFontTx/>
              <a:buChar char="-"/>
            </a:pPr>
            <a:r>
              <a:rPr lang="en-US" sz="2000" b="1" dirty="0" smtClean="0"/>
              <a:t>PURPOSE of KKK: wanted whites to regain control of state governments</a:t>
            </a:r>
          </a:p>
          <a:p>
            <a:pPr marL="285750" indent="-285750">
              <a:buFontTx/>
              <a:buChar char="-"/>
            </a:pPr>
            <a:r>
              <a:rPr lang="en-US" sz="2000" b="1" dirty="0" smtClean="0">
                <a:solidFill>
                  <a:schemeClr val="bg1"/>
                </a:solidFill>
              </a:rPr>
              <a:t>A social organization of ex-Confederate soldiers (most were businessmen, lawyers, judges, politicians, etc.)</a:t>
            </a:r>
          </a:p>
          <a:p>
            <a:pPr marL="285750" indent="-285750">
              <a:buFontTx/>
              <a:buChar char="-"/>
            </a:pPr>
            <a:r>
              <a:rPr lang="en-US" sz="2000" b="1" dirty="0" smtClean="0">
                <a:solidFill>
                  <a:schemeClr val="bg1"/>
                </a:solidFill>
              </a:rPr>
              <a:t>A terrorist group that used violence, intimidation (lynching), and voter fraud to keep African Americans from exercising their rights under the 13</a:t>
            </a:r>
            <a:r>
              <a:rPr lang="en-US" sz="2000" b="1" baseline="30000" dirty="0" smtClean="0">
                <a:solidFill>
                  <a:schemeClr val="bg1"/>
                </a:solidFill>
              </a:rPr>
              <a:t>th</a:t>
            </a:r>
            <a:r>
              <a:rPr lang="en-US" sz="2000" b="1" dirty="0" smtClean="0">
                <a:solidFill>
                  <a:schemeClr val="bg1"/>
                </a:solidFill>
              </a:rPr>
              <a:t>, 14</a:t>
            </a:r>
            <a:r>
              <a:rPr lang="en-US" sz="2000" b="1" baseline="30000" dirty="0" smtClean="0">
                <a:solidFill>
                  <a:schemeClr val="bg1"/>
                </a:solidFill>
              </a:rPr>
              <a:t>th</a:t>
            </a:r>
            <a:r>
              <a:rPr lang="en-US" sz="2000" b="1" dirty="0" smtClean="0">
                <a:solidFill>
                  <a:schemeClr val="bg1"/>
                </a:solidFill>
              </a:rPr>
              <a:t>, and 15</a:t>
            </a:r>
            <a:r>
              <a:rPr lang="en-US" sz="2000" b="1" baseline="30000" dirty="0" smtClean="0">
                <a:solidFill>
                  <a:schemeClr val="bg1"/>
                </a:solidFill>
              </a:rPr>
              <a:t>th</a:t>
            </a:r>
            <a:r>
              <a:rPr lang="en-US" sz="2000" b="1" dirty="0" smtClean="0">
                <a:solidFill>
                  <a:schemeClr val="bg1"/>
                </a:solidFill>
              </a:rPr>
              <a:t> Amendments.</a:t>
            </a:r>
          </a:p>
          <a:p>
            <a:pPr marL="285750" indent="-285750">
              <a:buFontTx/>
              <a:buChar char="-"/>
            </a:pPr>
            <a:endParaRPr lang="en-US" sz="1050" b="1" dirty="0" smtClean="0">
              <a:solidFill>
                <a:schemeClr val="bg1"/>
              </a:solidFill>
            </a:endParaRPr>
          </a:p>
          <a:p>
            <a:pPr marL="285750" indent="-285750">
              <a:buFontTx/>
              <a:buChar char="-"/>
            </a:pPr>
            <a:r>
              <a:rPr lang="en-US" sz="2000" b="1" dirty="0" smtClean="0">
                <a:solidFill>
                  <a:schemeClr val="bg1"/>
                </a:solidFill>
              </a:rPr>
              <a:t>by 1876… subversive groups </a:t>
            </a:r>
            <a:r>
              <a:rPr lang="en-US" sz="2000" b="1" dirty="0">
                <a:solidFill>
                  <a:schemeClr val="bg1"/>
                </a:solidFill>
              </a:rPr>
              <a:t>had achieved their purpose. The election of 1876 was so </a:t>
            </a:r>
            <a:r>
              <a:rPr lang="en-US" sz="2000" b="1" dirty="0" smtClean="0">
                <a:solidFill>
                  <a:schemeClr val="bg1"/>
                </a:solidFill>
              </a:rPr>
              <a:t>damaged </a:t>
            </a:r>
            <a:r>
              <a:rPr lang="en-US" sz="2000" b="1" dirty="0">
                <a:solidFill>
                  <a:schemeClr val="bg1"/>
                </a:solidFill>
              </a:rPr>
              <a:t>with fraud that the electoral votes in three states were </a:t>
            </a:r>
            <a:r>
              <a:rPr lang="en-US" sz="2000" b="1" dirty="0" smtClean="0">
                <a:solidFill>
                  <a:schemeClr val="bg1"/>
                </a:solidFill>
              </a:rPr>
              <a:t>questioned. The House of Representatives decided the results of the election. </a:t>
            </a:r>
          </a:p>
          <a:p>
            <a:pPr marL="285750" indent="-285750">
              <a:buFontTx/>
              <a:buChar char="-"/>
            </a:pPr>
            <a:r>
              <a:rPr lang="en-US" sz="2000" b="1" dirty="0" smtClean="0">
                <a:solidFill>
                  <a:schemeClr val="bg1"/>
                </a:solidFill>
              </a:rPr>
              <a:t>Democrats </a:t>
            </a:r>
            <a:r>
              <a:rPr lang="en-US" sz="2000" b="1" dirty="0">
                <a:solidFill>
                  <a:schemeClr val="bg1"/>
                </a:solidFill>
              </a:rPr>
              <a:t>agreed to support the election of the Republican candidate in exchange for the removal of all federal troops from the </a:t>
            </a:r>
            <a:r>
              <a:rPr lang="en-US" sz="2000" b="1" dirty="0" smtClean="0">
                <a:solidFill>
                  <a:schemeClr val="bg1"/>
                </a:solidFill>
              </a:rPr>
              <a:t>South (Compromise of 1877). </a:t>
            </a:r>
          </a:p>
          <a:p>
            <a:pPr marL="285750" indent="-285750">
              <a:buFontTx/>
              <a:buChar char="-"/>
            </a:pPr>
            <a:r>
              <a:rPr lang="en-US" sz="2000" b="1" dirty="0" smtClean="0">
                <a:solidFill>
                  <a:schemeClr val="bg1"/>
                </a:solidFill>
              </a:rPr>
              <a:t>This </a:t>
            </a:r>
            <a:r>
              <a:rPr lang="en-US" sz="2000" b="1" dirty="0">
                <a:solidFill>
                  <a:schemeClr val="bg1"/>
                </a:solidFill>
              </a:rPr>
              <a:t>Compromise of 1877 resulted in the end of Reconstruction and African Americans were abandoned by the federal government.</a:t>
            </a:r>
            <a:r>
              <a:rPr lang="en-US" sz="2000" b="1" dirty="0"/>
              <a:t> Democrats won control of the southern state governments</a:t>
            </a:r>
            <a:r>
              <a:rPr lang="en-US" sz="2000" b="1" dirty="0" smtClean="0"/>
              <a:t>.</a:t>
            </a:r>
            <a:endParaRPr lang="en-US" sz="2000" b="1" dirty="0"/>
          </a:p>
        </p:txBody>
      </p:sp>
    </p:spTree>
    <p:extLst>
      <p:ext uri="{BB962C8B-B14F-4D97-AF65-F5344CB8AC3E}">
        <p14:creationId xmlns:p14="http://schemas.microsoft.com/office/powerpoint/2010/main" val="176833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304800"/>
            <a:ext cx="5715000" cy="1143000"/>
          </a:xfrm>
        </p:spPr>
        <p:txBody>
          <a:bodyPr/>
          <a:lstStyle/>
          <a:p>
            <a:r>
              <a:rPr lang="en-US" b="1" dirty="0" smtClean="0">
                <a:solidFill>
                  <a:schemeClr val="bg1"/>
                </a:solidFill>
              </a:rPr>
              <a:t>Freed men…</a:t>
            </a:r>
            <a:endParaRPr lang="en-US" b="1" dirty="0">
              <a:solidFill>
                <a:schemeClr val="bg1"/>
              </a:solidFill>
            </a:endParaRPr>
          </a:p>
        </p:txBody>
      </p:sp>
      <p:sp>
        <p:nvSpPr>
          <p:cNvPr id="3" name="Content Placeholder 2"/>
          <p:cNvSpPr>
            <a:spLocks noGrp="1"/>
          </p:cNvSpPr>
          <p:nvPr>
            <p:ph idx="1"/>
          </p:nvPr>
        </p:nvSpPr>
        <p:spPr>
          <a:xfrm>
            <a:off x="3200400" y="1549801"/>
            <a:ext cx="5943600" cy="4525963"/>
          </a:xfrm>
        </p:spPr>
        <p:txBody>
          <a:bodyPr>
            <a:normAutofit/>
          </a:bodyPr>
          <a:lstStyle/>
          <a:p>
            <a:r>
              <a:rPr lang="en-US" sz="2400" b="1" dirty="0" smtClean="0">
                <a:solidFill>
                  <a:schemeClr val="bg1"/>
                </a:solidFill>
              </a:rPr>
              <a:t>Had no money to purchase land</a:t>
            </a:r>
          </a:p>
          <a:p>
            <a:r>
              <a:rPr lang="en-US" sz="2400" b="1" dirty="0" smtClean="0">
                <a:solidFill>
                  <a:schemeClr val="bg1"/>
                </a:solidFill>
              </a:rPr>
              <a:t>Little opportunity to work for wages since little currency was available in the South</a:t>
            </a:r>
          </a:p>
          <a:p>
            <a:r>
              <a:rPr lang="en-US" sz="2400" b="1" dirty="0" smtClean="0">
                <a:solidFill>
                  <a:schemeClr val="bg1"/>
                </a:solidFill>
              </a:rPr>
              <a:t>Entered into agreements with white landowners to trade labor for land in an arrangement known as </a:t>
            </a:r>
            <a:r>
              <a:rPr lang="en-US" sz="2400" b="1" u="sng" dirty="0" smtClean="0">
                <a:solidFill>
                  <a:schemeClr val="bg1"/>
                </a:solidFill>
              </a:rPr>
              <a:t>sharecropping</a:t>
            </a:r>
          </a:p>
          <a:p>
            <a:pPr marL="0" indent="0">
              <a:buNone/>
            </a:pPr>
            <a:endParaRPr lang="en-US" sz="2400" b="1" u="sng" dirty="0" smtClean="0">
              <a:solidFill>
                <a:schemeClr val="bg1"/>
              </a:solidFill>
            </a:endParaRPr>
          </a:p>
          <a:p>
            <a:r>
              <a:rPr lang="en-US" sz="2800" b="1" u="sng" dirty="0" smtClean="0">
                <a:solidFill>
                  <a:schemeClr val="bg1"/>
                </a:solidFill>
              </a:rPr>
              <a:t>Sharecropping</a:t>
            </a:r>
            <a:r>
              <a:rPr lang="en-US" sz="2800" b="1" dirty="0" smtClean="0">
                <a:solidFill>
                  <a:schemeClr val="bg1"/>
                </a:solidFill>
              </a:rPr>
              <a:t> </a:t>
            </a:r>
            <a:r>
              <a:rPr lang="en-US" sz="2400" b="1" dirty="0" smtClean="0">
                <a:solidFill>
                  <a:schemeClr val="bg1"/>
                </a:solidFill>
              </a:rPr>
              <a:t>- in exchange for the right to work the land, poor whites and African Americans would be given a share of the crop they grew. </a:t>
            </a:r>
            <a:endParaRPr lang="en-US" sz="2400" b="1" u="sng" dirty="0">
              <a:solidFill>
                <a:schemeClr val="bg1"/>
              </a:solidFill>
            </a:endParaRPr>
          </a:p>
        </p:txBody>
      </p:sp>
      <p:pic>
        <p:nvPicPr>
          <p:cNvPr id="6146" name="Picture 2" descr="http://www.americanprideroofing.com/wp-content/uploads/2012/07/No-Money-up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80" y="493986"/>
            <a:ext cx="238125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courtneysargent\AppData\Local\Microsoft\Windows\Temporary Internet Files\Content.IE5\0ZUHZN3O\MC9003914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010" y="3016971"/>
            <a:ext cx="1745590" cy="182057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courtneysargent\AppData\Local\Microsoft\Windows\Temporary Internet Files\Content.IE5\OR58FELX\MC90021686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43" y="4876800"/>
            <a:ext cx="3186324" cy="178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63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3484" y="152400"/>
            <a:ext cx="7772400" cy="1470025"/>
          </a:xfrm>
        </p:spPr>
        <p:txBody>
          <a:bodyPr/>
          <a:lstStyle/>
          <a:p>
            <a:r>
              <a:rPr lang="en-US" b="1" dirty="0" smtClean="0">
                <a:solidFill>
                  <a:schemeClr val="bg1"/>
                </a:solidFill>
              </a:rPr>
              <a:t>Freedman’s Bureau</a:t>
            </a:r>
            <a:endParaRPr lang="en-US" b="1" dirty="0">
              <a:solidFill>
                <a:schemeClr val="bg1"/>
              </a:solidFill>
            </a:endParaRPr>
          </a:p>
        </p:txBody>
      </p:sp>
      <p:pic>
        <p:nvPicPr>
          <p:cNvPr id="1026" name="Picture 2" descr="File:Freedman bureau harpers 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84" y="1752600"/>
            <a:ext cx="6553200" cy="446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27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48"/>
            <a:ext cx="8229600" cy="1143000"/>
          </a:xfrm>
        </p:spPr>
        <p:txBody>
          <a:bodyPr/>
          <a:lstStyle/>
          <a:p>
            <a:r>
              <a:rPr lang="en-US" b="1" dirty="0" smtClean="0">
                <a:solidFill>
                  <a:schemeClr val="bg1"/>
                </a:solidFill>
              </a:rPr>
              <a:t>Freedman’s Bureau</a:t>
            </a:r>
            <a:endParaRPr lang="en-US" b="1" dirty="0">
              <a:solidFill>
                <a:schemeClr val="bg1"/>
              </a:solidFill>
            </a:endParaRPr>
          </a:p>
        </p:txBody>
      </p:sp>
      <p:sp>
        <p:nvSpPr>
          <p:cNvPr id="3" name="Content Placeholder 2"/>
          <p:cNvSpPr>
            <a:spLocks noGrp="1"/>
          </p:cNvSpPr>
          <p:nvPr>
            <p:ph idx="1"/>
          </p:nvPr>
        </p:nvSpPr>
        <p:spPr>
          <a:xfrm>
            <a:off x="304800" y="1143000"/>
            <a:ext cx="8610600" cy="5715000"/>
          </a:xfrm>
        </p:spPr>
        <p:txBody>
          <a:bodyPr>
            <a:normAutofit fontScale="70000" lnSpcReduction="20000"/>
          </a:bodyPr>
          <a:lstStyle/>
          <a:p>
            <a:r>
              <a:rPr lang="en-US" sz="3200" b="1" dirty="0" smtClean="0">
                <a:solidFill>
                  <a:schemeClr val="bg1"/>
                </a:solidFill>
              </a:rPr>
              <a:t>Established </a:t>
            </a:r>
            <a:r>
              <a:rPr lang="en-US" sz="3200" b="1" i="1" dirty="0" smtClean="0">
                <a:solidFill>
                  <a:schemeClr val="bg1"/>
                </a:solidFill>
              </a:rPr>
              <a:t>before </a:t>
            </a:r>
            <a:r>
              <a:rPr lang="en-US" sz="3200" b="1" dirty="0" smtClean="0">
                <a:solidFill>
                  <a:schemeClr val="bg1"/>
                </a:solidFill>
              </a:rPr>
              <a:t>the end of the Civil War</a:t>
            </a:r>
          </a:p>
          <a:p>
            <a:r>
              <a:rPr lang="en-US" sz="3200" b="1" dirty="0" smtClean="0">
                <a:solidFill>
                  <a:schemeClr val="bg1"/>
                </a:solidFill>
              </a:rPr>
              <a:t>Bureau was never effectively staffed or funded.</a:t>
            </a:r>
          </a:p>
          <a:p>
            <a:r>
              <a:rPr lang="en-US" sz="3200" b="1" dirty="0" smtClean="0">
                <a:solidFill>
                  <a:schemeClr val="bg1"/>
                </a:solidFill>
              </a:rPr>
              <a:t>First line of assistance to </a:t>
            </a:r>
            <a:r>
              <a:rPr lang="en-US" sz="3200" b="1" i="1" dirty="0" smtClean="0">
                <a:solidFill>
                  <a:schemeClr val="bg1"/>
                </a:solidFill>
              </a:rPr>
              <a:t>ALL</a:t>
            </a:r>
            <a:r>
              <a:rPr lang="en-US" sz="3200" b="1" dirty="0" smtClean="0">
                <a:solidFill>
                  <a:schemeClr val="bg1"/>
                </a:solidFill>
              </a:rPr>
              <a:t> people in the South in need</a:t>
            </a:r>
          </a:p>
          <a:p>
            <a:pPr marL="0" indent="0">
              <a:buNone/>
            </a:pPr>
            <a:r>
              <a:rPr lang="en-US" b="1" dirty="0">
                <a:solidFill>
                  <a:schemeClr val="bg1"/>
                </a:solidFill>
              </a:rPr>
              <a:t/>
            </a:r>
            <a:br>
              <a:rPr lang="en-US" b="1" dirty="0">
                <a:solidFill>
                  <a:schemeClr val="bg1"/>
                </a:solidFill>
              </a:rPr>
            </a:br>
            <a:r>
              <a:rPr lang="en-US" b="1" dirty="0" smtClean="0">
                <a:solidFill>
                  <a:schemeClr val="bg1"/>
                </a:solidFill>
              </a:rPr>
              <a:t>What did it do?</a:t>
            </a:r>
            <a:endParaRPr lang="en-US" sz="3200" b="1" dirty="0" smtClean="0">
              <a:solidFill>
                <a:schemeClr val="bg1"/>
              </a:solidFill>
            </a:endParaRPr>
          </a:p>
          <a:p>
            <a:pPr lvl="0"/>
            <a:r>
              <a:rPr lang="en-US" sz="3400" b="1" dirty="0">
                <a:solidFill>
                  <a:srgbClr val="FFFF00"/>
                </a:solidFill>
              </a:rPr>
              <a:t>Provided food, clothing, medical care, education and protection from the hostile white environment in the South</a:t>
            </a:r>
          </a:p>
          <a:p>
            <a:pPr lvl="0"/>
            <a:r>
              <a:rPr lang="en-US" sz="3400" b="1" dirty="0">
                <a:solidFill>
                  <a:srgbClr val="FFFF00"/>
                </a:solidFill>
              </a:rPr>
              <a:t>Helped freemen find jobs </a:t>
            </a:r>
            <a:r>
              <a:rPr lang="en-US" sz="3400" b="1" dirty="0">
                <a:solidFill>
                  <a:prstClr val="white"/>
                </a:solidFill>
              </a:rPr>
              <a:t>and protection of their labor </a:t>
            </a:r>
            <a:r>
              <a:rPr lang="en-US" sz="3400" b="1" dirty="0" smtClean="0">
                <a:solidFill>
                  <a:prstClr val="white"/>
                </a:solidFill>
              </a:rPr>
              <a:t>contracts</a:t>
            </a:r>
            <a:endParaRPr lang="en-US" sz="3400" b="1" dirty="0">
              <a:solidFill>
                <a:prstClr val="white"/>
              </a:solidFill>
            </a:endParaRPr>
          </a:p>
          <a:p>
            <a:pPr lvl="0"/>
            <a:r>
              <a:rPr lang="en-US" sz="3400" b="1" dirty="0">
                <a:solidFill>
                  <a:prstClr val="white"/>
                </a:solidFill>
              </a:rPr>
              <a:t>However, African Americans were not able to achieve economic independence because they were not allowed to have their own land to </a:t>
            </a:r>
            <a:r>
              <a:rPr lang="en-US" sz="3400" b="1" dirty="0" smtClean="0">
                <a:solidFill>
                  <a:prstClr val="white"/>
                </a:solidFill>
              </a:rPr>
              <a:t>farm, so </a:t>
            </a:r>
            <a:r>
              <a:rPr lang="en-US" sz="3400" b="1" dirty="0">
                <a:solidFill>
                  <a:prstClr val="white"/>
                </a:solidFill>
              </a:rPr>
              <a:t>the Freedman’s Bureau helped to </a:t>
            </a:r>
            <a:r>
              <a:rPr lang="en-US" sz="3400" b="1" dirty="0">
                <a:solidFill>
                  <a:srgbClr val="FFFF00"/>
                </a:solidFill>
              </a:rPr>
              <a:t>build relationships with worker-less plantation owners with African Americans to establish </a:t>
            </a:r>
            <a:r>
              <a:rPr lang="en-US" sz="3400" b="1" dirty="0" smtClean="0">
                <a:solidFill>
                  <a:srgbClr val="FFFF00"/>
                </a:solidFill>
              </a:rPr>
              <a:t>sharecropping</a:t>
            </a:r>
          </a:p>
          <a:p>
            <a:pPr lvl="0"/>
            <a:r>
              <a:rPr lang="en-US" sz="3400" b="1" dirty="0" smtClean="0">
                <a:solidFill>
                  <a:prstClr val="white"/>
                </a:solidFill>
              </a:rPr>
              <a:t>The </a:t>
            </a:r>
            <a:r>
              <a:rPr lang="en-US" sz="3400" b="1" dirty="0">
                <a:solidFill>
                  <a:prstClr val="white"/>
                </a:solidFill>
              </a:rPr>
              <a:t>biggest contribution of the Bureau would be the </a:t>
            </a:r>
            <a:r>
              <a:rPr lang="en-US" sz="3400" b="1" dirty="0">
                <a:solidFill>
                  <a:srgbClr val="FFFF00"/>
                </a:solidFill>
              </a:rPr>
              <a:t>establishment of over 1,000 schools throughout the </a:t>
            </a:r>
            <a:r>
              <a:rPr lang="en-US" sz="3400" b="1" dirty="0" smtClean="0">
                <a:solidFill>
                  <a:srgbClr val="FFFF00"/>
                </a:solidFill>
              </a:rPr>
              <a:t>South</a:t>
            </a:r>
            <a:endParaRPr lang="en-US" sz="4600" b="1" dirty="0">
              <a:solidFill>
                <a:srgbClr val="FFFF00"/>
              </a:solidFill>
            </a:endParaRPr>
          </a:p>
        </p:txBody>
      </p:sp>
    </p:spTree>
    <p:extLst>
      <p:ext uri="{BB962C8B-B14F-4D97-AF65-F5344CB8AC3E}">
        <p14:creationId xmlns:p14="http://schemas.microsoft.com/office/powerpoint/2010/main" val="1860288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48559"/>
          </a:xfrm>
        </p:spPr>
        <p:txBody>
          <a:bodyPr/>
          <a:lstStyle/>
          <a:p>
            <a:r>
              <a:rPr lang="en-US" b="1" dirty="0" smtClean="0">
                <a:solidFill>
                  <a:schemeClr val="bg1"/>
                </a:solidFill>
              </a:rPr>
              <a:t>Acquiring Land…</a:t>
            </a:r>
            <a:endParaRPr lang="en-US" b="1" dirty="0">
              <a:solidFill>
                <a:schemeClr val="bg1"/>
              </a:solidFill>
            </a:endParaRPr>
          </a:p>
        </p:txBody>
      </p:sp>
      <p:sp>
        <p:nvSpPr>
          <p:cNvPr id="3" name="Content Placeholder 2"/>
          <p:cNvSpPr>
            <a:spLocks noGrp="1"/>
          </p:cNvSpPr>
          <p:nvPr>
            <p:ph idx="1"/>
          </p:nvPr>
        </p:nvSpPr>
        <p:spPr>
          <a:xfrm>
            <a:off x="0" y="2971801"/>
            <a:ext cx="9109841" cy="3886200"/>
          </a:xfrm>
        </p:spPr>
        <p:txBody>
          <a:bodyPr>
            <a:normAutofit lnSpcReduction="10000"/>
          </a:bodyPr>
          <a:lstStyle/>
          <a:p>
            <a:r>
              <a:rPr lang="en-US" sz="2800" b="1" dirty="0" smtClean="0">
                <a:solidFill>
                  <a:schemeClr val="bg1"/>
                </a:solidFill>
              </a:rPr>
              <a:t>Most African Americans tried, but for the most part, it was denied.</a:t>
            </a:r>
          </a:p>
          <a:p>
            <a:r>
              <a:rPr lang="en-US" sz="2800" b="1" dirty="0" smtClean="0">
                <a:solidFill>
                  <a:schemeClr val="bg1"/>
                </a:solidFill>
              </a:rPr>
              <a:t>General Sherman advocated distribution of “forty acres and a mule” to African American war refugees and some land was distributed during and shortly after the Civil War.</a:t>
            </a:r>
          </a:p>
          <a:p>
            <a:r>
              <a:rPr lang="en-US" sz="2800" b="1" dirty="0" smtClean="0">
                <a:solidFill>
                  <a:schemeClr val="bg1"/>
                </a:solidFill>
              </a:rPr>
              <a:t>Later, the federal Government returned most lands to white landowners that had been confiscated from the Confederates and given to freedman.</a:t>
            </a:r>
          </a:p>
        </p:txBody>
      </p:sp>
      <p:pic>
        <p:nvPicPr>
          <p:cNvPr id="2054" name="Picture 6" descr="http://si.wsj.net/public/resources/images/MI-BE069_FARMLA_F_20100618162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78768"/>
            <a:ext cx="4800600" cy="1900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1154667"/>
            <a:ext cx="2873031" cy="584775"/>
          </a:xfrm>
          <a:prstGeom prst="rect">
            <a:avLst/>
          </a:prstGeom>
          <a:noFill/>
        </p:spPr>
        <p:txBody>
          <a:bodyPr wrap="none" rtlCol="0">
            <a:spAutoFit/>
          </a:bodyPr>
          <a:lstStyle/>
          <a:p>
            <a:r>
              <a:rPr lang="en-US" sz="3200" b="1" dirty="0" smtClean="0">
                <a:solidFill>
                  <a:srgbClr val="FFFF00"/>
                </a:solidFill>
              </a:rPr>
              <a:t>Acquire – to get</a:t>
            </a:r>
            <a:endParaRPr lang="en-US" sz="3200" b="1" dirty="0">
              <a:solidFill>
                <a:srgbClr val="FFFF00"/>
              </a:solidFill>
            </a:endParaRPr>
          </a:p>
        </p:txBody>
      </p:sp>
    </p:spTree>
    <p:extLst>
      <p:ext uri="{BB962C8B-B14F-4D97-AF65-F5344CB8AC3E}">
        <p14:creationId xmlns:p14="http://schemas.microsoft.com/office/powerpoint/2010/main" val="2722378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6"/>
            <a:ext cx="8229600" cy="1143000"/>
          </a:xfrm>
        </p:spPr>
        <p:txBody>
          <a:bodyPr>
            <a:normAutofit/>
          </a:bodyPr>
          <a:lstStyle/>
          <a:p>
            <a:r>
              <a:rPr lang="en-US" b="1" dirty="0" smtClean="0">
                <a:solidFill>
                  <a:schemeClr val="bg1"/>
                </a:solidFill>
              </a:rPr>
              <a:t>Effects</a:t>
            </a:r>
            <a:endParaRPr lang="en-US" b="1" dirty="0">
              <a:solidFill>
                <a:schemeClr val="bg1"/>
              </a:solidFill>
            </a:endParaRPr>
          </a:p>
        </p:txBody>
      </p:sp>
      <p:sp>
        <p:nvSpPr>
          <p:cNvPr id="3" name="Rectangle 2"/>
          <p:cNvSpPr/>
          <p:nvPr/>
        </p:nvSpPr>
        <p:spPr>
          <a:xfrm>
            <a:off x="0" y="1225689"/>
            <a:ext cx="8839200" cy="5632311"/>
          </a:xfrm>
          <a:prstGeom prst="rect">
            <a:avLst/>
          </a:prstGeom>
        </p:spPr>
        <p:txBody>
          <a:bodyPr wrap="square">
            <a:spAutoFit/>
          </a:bodyPr>
          <a:lstStyle/>
          <a:p>
            <a:r>
              <a:rPr lang="en-US" sz="2400" b="1" dirty="0">
                <a:solidFill>
                  <a:schemeClr val="bg1"/>
                </a:solidFill>
              </a:rPr>
              <a:t>The end of </a:t>
            </a:r>
            <a:r>
              <a:rPr lang="en-US" sz="2400" b="1" dirty="0" smtClean="0">
                <a:solidFill>
                  <a:schemeClr val="bg1"/>
                </a:solidFill>
              </a:rPr>
              <a:t>slavery (not </a:t>
            </a:r>
            <a:r>
              <a:rPr lang="en-US" sz="2400" b="1" dirty="0">
                <a:solidFill>
                  <a:schemeClr val="bg1"/>
                </a:solidFill>
              </a:rPr>
              <a:t>Reconstruction </a:t>
            </a:r>
            <a:r>
              <a:rPr lang="en-US" sz="2400" b="1" dirty="0" smtClean="0">
                <a:solidFill>
                  <a:schemeClr val="bg1"/>
                </a:solidFill>
              </a:rPr>
              <a:t>policy) changed </a:t>
            </a:r>
            <a:r>
              <a:rPr lang="en-US" sz="2400" b="1" dirty="0">
                <a:solidFill>
                  <a:schemeClr val="bg1"/>
                </a:solidFill>
              </a:rPr>
              <a:t>society in the South. </a:t>
            </a:r>
            <a:endParaRPr lang="en-US" sz="2000" b="1" dirty="0">
              <a:solidFill>
                <a:schemeClr val="bg1"/>
              </a:solidFill>
              <a:latin typeface="Times New Roman"/>
              <a:ea typeface="Times New Roman"/>
            </a:endParaRPr>
          </a:p>
          <a:p>
            <a:r>
              <a:rPr lang="en-US" sz="2400" b="1" dirty="0">
                <a:solidFill>
                  <a:schemeClr val="bg1"/>
                </a:solidFill>
              </a:rPr>
              <a:t> </a:t>
            </a:r>
            <a:endParaRPr lang="en-US" sz="2000" b="1" dirty="0">
              <a:solidFill>
                <a:schemeClr val="bg1"/>
              </a:solidFill>
              <a:latin typeface="Times New Roman"/>
              <a:ea typeface="Times New Roman"/>
            </a:endParaRPr>
          </a:p>
          <a:p>
            <a:r>
              <a:rPr lang="en-US" sz="2400" b="1" dirty="0">
                <a:solidFill>
                  <a:schemeClr val="bg1"/>
                </a:solidFill>
              </a:rPr>
              <a:t>Economic effects:  </a:t>
            </a:r>
            <a:endParaRPr lang="en-US" sz="2000" b="1" dirty="0">
              <a:solidFill>
                <a:schemeClr val="bg1"/>
              </a:solidFill>
              <a:latin typeface="Times New Roman"/>
              <a:ea typeface="Times New Roman"/>
            </a:endParaRPr>
          </a:p>
          <a:p>
            <a:pPr marL="342900" marR="0" lvl="0" indent="-342900">
              <a:spcBef>
                <a:spcPts val="0"/>
              </a:spcBef>
              <a:spcAft>
                <a:spcPts val="0"/>
              </a:spcAft>
              <a:buFont typeface="+mj-lt"/>
              <a:buAutoNum type="arabicPeriod"/>
            </a:pPr>
            <a:r>
              <a:rPr lang="en-US" sz="2400" b="1" dirty="0">
                <a:solidFill>
                  <a:schemeClr val="bg1"/>
                </a:solidFill>
              </a:rPr>
              <a:t>Southern elite – wanted to quickly reestablish cotton production and get back their “high social status” and regain political power. </a:t>
            </a:r>
            <a:endParaRPr lang="en-US" sz="2000" b="1" dirty="0">
              <a:solidFill>
                <a:schemeClr val="bg1"/>
              </a:solidFill>
              <a:latin typeface="Times New Roman"/>
              <a:ea typeface="Times New Roman"/>
            </a:endParaRPr>
          </a:p>
          <a:p>
            <a:pPr marL="342900" marR="0" lvl="0" indent="-342900">
              <a:spcBef>
                <a:spcPts val="0"/>
              </a:spcBef>
              <a:spcAft>
                <a:spcPts val="0"/>
              </a:spcAft>
              <a:buFont typeface="+mj-lt"/>
              <a:buAutoNum type="arabicPeriod"/>
            </a:pPr>
            <a:r>
              <a:rPr lang="en-US" sz="2400" b="1" dirty="0">
                <a:solidFill>
                  <a:schemeClr val="bg1"/>
                </a:solidFill>
              </a:rPr>
              <a:t>Sharecropping</a:t>
            </a:r>
            <a:endParaRPr lang="en-US" sz="2000" b="1" dirty="0">
              <a:solidFill>
                <a:schemeClr val="bg1"/>
              </a:solidFill>
              <a:latin typeface="Times New Roman"/>
              <a:ea typeface="Times New Roman"/>
            </a:endParaRPr>
          </a:p>
          <a:p>
            <a:pPr marL="342900" marR="0" lvl="0" indent="-342900">
              <a:spcBef>
                <a:spcPts val="0"/>
              </a:spcBef>
              <a:spcAft>
                <a:spcPts val="0"/>
              </a:spcAft>
              <a:buFont typeface="+mj-lt"/>
              <a:buAutoNum type="arabicPeriod"/>
            </a:pPr>
            <a:r>
              <a:rPr lang="en-US" sz="2400" b="1" dirty="0">
                <a:solidFill>
                  <a:schemeClr val="bg1"/>
                </a:solidFill>
              </a:rPr>
              <a:t>State taxes were raised in order to provide for schools and other public services. </a:t>
            </a:r>
            <a:endParaRPr lang="en-US" sz="2000" b="1" dirty="0">
              <a:solidFill>
                <a:schemeClr val="bg1"/>
              </a:solidFill>
              <a:latin typeface="Times New Roman"/>
              <a:ea typeface="Times New Roman"/>
            </a:endParaRPr>
          </a:p>
          <a:p>
            <a:pPr marL="342900" marR="0" lvl="0" indent="-342900">
              <a:spcBef>
                <a:spcPts val="0"/>
              </a:spcBef>
              <a:spcAft>
                <a:spcPts val="0"/>
              </a:spcAft>
              <a:buFont typeface="+mj-lt"/>
              <a:buAutoNum type="arabicPeriod"/>
            </a:pPr>
            <a:r>
              <a:rPr lang="en-US" sz="2400" b="1" dirty="0">
                <a:solidFill>
                  <a:schemeClr val="bg1"/>
                </a:solidFill>
              </a:rPr>
              <a:t>Some land owners were unable to pay the taxes, so they lost their land. </a:t>
            </a:r>
            <a:endParaRPr lang="en-US" sz="2000" b="1" dirty="0">
              <a:solidFill>
                <a:schemeClr val="bg1"/>
              </a:solidFill>
              <a:latin typeface="Times New Roman"/>
              <a:ea typeface="Times New Roman"/>
            </a:endParaRPr>
          </a:p>
          <a:p>
            <a:pPr marL="342900" marR="0" lvl="0" indent="-342900">
              <a:spcBef>
                <a:spcPts val="0"/>
              </a:spcBef>
              <a:spcAft>
                <a:spcPts val="0"/>
              </a:spcAft>
              <a:buFont typeface="+mj-lt"/>
              <a:buAutoNum type="arabicPeriod"/>
            </a:pPr>
            <a:r>
              <a:rPr lang="en-US" sz="2400" b="1" dirty="0">
                <a:solidFill>
                  <a:schemeClr val="bg1"/>
                </a:solidFill>
              </a:rPr>
              <a:t>Most landowners continued to own their land and be the social “elite” of the South. They had economic control over the sharecroppers and they regained political control as a result of the end of Reconstruction. </a:t>
            </a:r>
            <a:endParaRPr lang="en-US" sz="2000" b="1" dirty="0">
              <a:solidFill>
                <a:schemeClr val="bg1"/>
              </a:solidFill>
              <a:effectLst/>
              <a:latin typeface="Times New Roman"/>
              <a:ea typeface="Times New Roman"/>
            </a:endParaRPr>
          </a:p>
        </p:txBody>
      </p:sp>
      <p:pic>
        <p:nvPicPr>
          <p:cNvPr id="1026" name="Picture 2" descr="C:\Users\courtneysargent\AppData\Local\Microsoft\Windows\Temporary Internet Files\Content.IE5\SLNK47X5\MC9000300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94684"/>
            <a:ext cx="1377696" cy="112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81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610" y="60255"/>
            <a:ext cx="8229600" cy="1143000"/>
          </a:xfrm>
        </p:spPr>
        <p:txBody>
          <a:bodyPr>
            <a:normAutofit/>
          </a:bodyPr>
          <a:lstStyle/>
          <a:p>
            <a:r>
              <a:rPr lang="en-US" b="1" dirty="0" smtClean="0">
                <a:solidFill>
                  <a:schemeClr val="bg1"/>
                </a:solidFill>
              </a:rPr>
              <a:t>… … …</a:t>
            </a:r>
            <a:endParaRPr lang="en-US" b="1" dirty="0">
              <a:solidFill>
                <a:schemeClr val="bg1"/>
              </a:solidFill>
            </a:endParaRPr>
          </a:p>
        </p:txBody>
      </p:sp>
      <p:sp>
        <p:nvSpPr>
          <p:cNvPr id="3" name="Rectangle 2"/>
          <p:cNvSpPr/>
          <p:nvPr/>
        </p:nvSpPr>
        <p:spPr>
          <a:xfrm>
            <a:off x="221324" y="2180539"/>
            <a:ext cx="8763000" cy="3416320"/>
          </a:xfrm>
          <a:prstGeom prst="rect">
            <a:avLst/>
          </a:prstGeom>
        </p:spPr>
        <p:txBody>
          <a:bodyPr wrap="square">
            <a:spAutoFit/>
          </a:bodyPr>
          <a:lstStyle/>
          <a:p>
            <a:r>
              <a:rPr lang="en-US" sz="2400" b="1" dirty="0">
                <a:solidFill>
                  <a:schemeClr val="bg1"/>
                </a:solidFill>
              </a:rPr>
              <a:t>Most Northerners and Southerners were interested in reestablishing a labor system of high productivity at little cost to the investor. </a:t>
            </a:r>
            <a:endParaRPr lang="en-US" sz="2000" b="1" dirty="0">
              <a:solidFill>
                <a:schemeClr val="bg1"/>
              </a:solidFill>
              <a:latin typeface="Times New Roman"/>
              <a:ea typeface="Times New Roman"/>
            </a:endParaRPr>
          </a:p>
          <a:p>
            <a:r>
              <a:rPr lang="en-US" sz="2400" b="1" dirty="0">
                <a:solidFill>
                  <a:schemeClr val="bg1"/>
                </a:solidFill>
              </a:rPr>
              <a:t> </a:t>
            </a:r>
            <a:endParaRPr lang="en-US" sz="2000" b="1" dirty="0">
              <a:solidFill>
                <a:schemeClr val="bg1"/>
              </a:solidFill>
              <a:latin typeface="Times New Roman"/>
              <a:ea typeface="Times New Roman"/>
            </a:endParaRPr>
          </a:p>
          <a:p>
            <a:r>
              <a:rPr lang="en-US" sz="2400" b="1" dirty="0">
                <a:solidFill>
                  <a:schemeClr val="bg1"/>
                </a:solidFill>
              </a:rPr>
              <a:t>For poor whites, the Reconstruction period allowed some to have a political voice for the first time. Because they cooperated with the Republican government in the South, they were called ‘scalawags’ by the Southern elite and remained in a position of social inferiority. </a:t>
            </a:r>
            <a:endParaRPr lang="en-US" sz="2000" b="1" dirty="0">
              <a:solidFill>
                <a:schemeClr val="bg1"/>
              </a:solidFill>
              <a:effectLst/>
              <a:latin typeface="Times New Roman"/>
              <a:ea typeface="Times New Roman"/>
            </a:endParaRPr>
          </a:p>
        </p:txBody>
      </p:sp>
      <p:pic>
        <p:nvPicPr>
          <p:cNvPr id="2050" name="Picture 2" descr="C:\Users\courtneysargent\AppData\Local\Microsoft\Windows\Temporary Internet Files\Content.IE5\5TXMABFB\MC900036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8771" y="304800"/>
            <a:ext cx="2547139" cy="18757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43351" y="5791200"/>
            <a:ext cx="3048400"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5400" b="1" cap="none" spc="0" dirty="0" smtClean="0">
                <a:ln w="31550" cmpd="sng">
                  <a:solidFill>
                    <a:schemeClr val="bg2">
                      <a:lumMod val="25000"/>
                    </a:schemeClr>
                  </a:solidFill>
                  <a:prstDash val="solid"/>
                </a:ln>
                <a:solidFill>
                  <a:srgbClr val="92D050"/>
                </a:solidFill>
                <a:effectLst>
                  <a:outerShdw blurRad="50800" dist="40000" dir="5400000" algn="tl" rotWithShape="0">
                    <a:srgbClr val="000000">
                      <a:shade val="5000"/>
                      <a:satMod val="120000"/>
                      <a:alpha val="33000"/>
                    </a:srgbClr>
                  </a:outerShdw>
                </a:effectLst>
              </a:rPr>
              <a:t>scalawags</a:t>
            </a:r>
            <a:endParaRPr lang="en-US" sz="5400" b="1" cap="none" spc="0" dirty="0">
              <a:ln w="31550" cmpd="sng">
                <a:solidFill>
                  <a:schemeClr val="bg2">
                    <a:lumMod val="25000"/>
                  </a:schemeClr>
                </a:solidFill>
                <a:prstDash val="solid"/>
              </a:ln>
              <a:solidFill>
                <a:srgbClr val="92D050"/>
              </a:solidFill>
              <a:effectLst>
                <a:outerShdw blurRad="50800" dist="40000" dir="5400000" algn="tl" rotWithShape="0">
                  <a:srgbClr val="000000">
                    <a:shade val="5000"/>
                    <a:satMod val="120000"/>
                    <a:alpha val="33000"/>
                  </a:srgbClr>
                </a:outerShdw>
              </a:effectLst>
            </a:endParaRPr>
          </a:p>
        </p:txBody>
      </p:sp>
      <p:pic>
        <p:nvPicPr>
          <p:cNvPr id="2051" name="Picture 3" descr="C:\Users\courtneysargent\AppData\Local\Microsoft\Windows\Temporary Internet Files\Content.IE5\C33HW3A2\MC9004350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33703"/>
            <a:ext cx="184785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ourtneysargent\AppData\Local\Microsoft\Windows\Temporary Internet Files\Content.IE5\0ZUHZN3O\MC90038921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824" y="5883904"/>
            <a:ext cx="972007" cy="73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73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610" y="0"/>
            <a:ext cx="8229600" cy="990600"/>
          </a:xfrm>
        </p:spPr>
        <p:txBody>
          <a:bodyPr>
            <a:normAutofit/>
          </a:bodyPr>
          <a:lstStyle/>
          <a:p>
            <a:r>
              <a:rPr lang="en-US" b="1" dirty="0" smtClean="0">
                <a:solidFill>
                  <a:schemeClr val="bg1"/>
                </a:solidFill>
              </a:rPr>
              <a:t>… … …</a:t>
            </a:r>
            <a:endParaRPr lang="en-US" b="1" dirty="0">
              <a:solidFill>
                <a:schemeClr val="bg1"/>
              </a:solidFill>
            </a:endParaRPr>
          </a:p>
        </p:txBody>
      </p:sp>
      <p:sp>
        <p:nvSpPr>
          <p:cNvPr id="3" name="Rectangle 2"/>
          <p:cNvSpPr/>
          <p:nvPr/>
        </p:nvSpPr>
        <p:spPr>
          <a:xfrm>
            <a:off x="162910" y="990600"/>
            <a:ext cx="8763000" cy="3785652"/>
          </a:xfrm>
          <a:prstGeom prst="rect">
            <a:avLst/>
          </a:prstGeom>
        </p:spPr>
        <p:txBody>
          <a:bodyPr wrap="square">
            <a:spAutoFit/>
          </a:bodyPr>
          <a:lstStyle/>
          <a:p>
            <a:r>
              <a:rPr lang="en-US" sz="2400" b="1" dirty="0">
                <a:solidFill>
                  <a:schemeClr val="bg1"/>
                </a:solidFill>
              </a:rPr>
              <a:t>Some poor whites entered into sharecropping or tenant farming relationships with landowners. Like African-American sharecroppers, they were economically dependent on the land owner for land and credit. These poor farmers needed cash advances on the crop in order to feed their families while they waited for the harvest. Often the harvest did not cover the debt or the farmer needed to borrow again the next year in order to sustain his family. This kept the sharecropper in a condition of constant debt and poverty and restricted his ability to improve his economic situation by either moving or changing crops.</a:t>
            </a:r>
          </a:p>
        </p:txBody>
      </p:sp>
      <p:sp>
        <p:nvSpPr>
          <p:cNvPr id="4" name="TextBox 3"/>
          <p:cNvSpPr txBox="1"/>
          <p:nvPr/>
        </p:nvSpPr>
        <p:spPr>
          <a:xfrm>
            <a:off x="5020480" y="5802868"/>
            <a:ext cx="4123520" cy="923330"/>
          </a:xfrm>
          <a:prstGeom prst="rect">
            <a:avLst/>
          </a:prstGeom>
          <a:noFill/>
        </p:spPr>
        <p:txBody>
          <a:bodyPr wrap="square" rtlCol="0">
            <a:spAutoFit/>
          </a:bodyPr>
          <a:lstStyle/>
          <a:p>
            <a:pPr algn="r"/>
            <a:r>
              <a:rPr lang="en-US" b="1" dirty="0" smtClean="0"/>
              <a:t>Use a thinking map to write this info. Which thinking map makes the most sense?</a:t>
            </a:r>
            <a:endParaRPr lang="en-US" b="1" dirty="0"/>
          </a:p>
        </p:txBody>
      </p:sp>
      <p:pic>
        <p:nvPicPr>
          <p:cNvPr id="3074" name="Picture 2" descr="C:\Users\courtneysargent\AppData\Local\Microsoft\Windows\Temporary Internet Files\Content.IE5\OR58FELX\MC9002802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262" y="5097008"/>
            <a:ext cx="1066800" cy="14117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ourtneysargent\AppData\Local\Microsoft\Windows\Temporary Internet Files\Content.IE5\C33HW3A2\MC9003703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62" y="4896484"/>
            <a:ext cx="1828800" cy="18297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ourtneysargent\AppData\Local\Microsoft\Windows\Temporary Internet Files\Content.IE5\OR58FELX\MP90044219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5100141"/>
            <a:ext cx="2133600" cy="142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941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6"/>
            <a:ext cx="8229600" cy="1143000"/>
          </a:xfrm>
        </p:spPr>
        <p:txBody>
          <a:bodyPr>
            <a:normAutofit/>
          </a:bodyPr>
          <a:lstStyle/>
          <a:p>
            <a:r>
              <a:rPr lang="en-US" b="1" dirty="0" smtClean="0">
                <a:solidFill>
                  <a:schemeClr val="bg1"/>
                </a:solidFill>
              </a:rPr>
              <a:t>Northerners Moving to the South?</a:t>
            </a:r>
            <a:endParaRPr lang="en-US" b="1" dirty="0">
              <a:solidFill>
                <a:schemeClr val="bg1"/>
              </a:solidFill>
            </a:endParaRPr>
          </a:p>
        </p:txBody>
      </p:sp>
      <p:sp>
        <p:nvSpPr>
          <p:cNvPr id="3" name="Rectangle 2"/>
          <p:cNvSpPr/>
          <p:nvPr/>
        </p:nvSpPr>
        <p:spPr>
          <a:xfrm>
            <a:off x="381001" y="1066800"/>
            <a:ext cx="8439806" cy="3785652"/>
          </a:xfrm>
          <a:prstGeom prst="rect">
            <a:avLst/>
          </a:prstGeom>
        </p:spPr>
        <p:txBody>
          <a:bodyPr wrap="square">
            <a:spAutoFit/>
          </a:bodyPr>
          <a:lstStyle/>
          <a:p>
            <a:r>
              <a:rPr lang="en-US" sz="2000" b="1" dirty="0">
                <a:solidFill>
                  <a:schemeClr val="bg1"/>
                </a:solidFill>
              </a:rPr>
              <a:t>Some Northerners moved to the South during Reconstruction. </a:t>
            </a:r>
            <a:endParaRPr lang="en-US" sz="2000" b="1" dirty="0" smtClean="0">
              <a:solidFill>
                <a:schemeClr val="bg1"/>
              </a:solidFill>
            </a:endParaRPr>
          </a:p>
          <a:p>
            <a:endParaRPr lang="en-US" sz="2000" b="1" dirty="0">
              <a:solidFill>
                <a:schemeClr val="bg1"/>
              </a:solidFill>
            </a:endParaRPr>
          </a:p>
          <a:p>
            <a:r>
              <a:rPr lang="en-US" sz="2000" b="1" dirty="0" smtClean="0">
                <a:solidFill>
                  <a:schemeClr val="bg1"/>
                </a:solidFill>
              </a:rPr>
              <a:t>Southerners </a:t>
            </a:r>
            <a:r>
              <a:rPr lang="en-US" sz="2000" b="1" dirty="0">
                <a:solidFill>
                  <a:schemeClr val="bg1"/>
                </a:solidFill>
              </a:rPr>
              <a:t>accused these Northerners of taking advantage of the </a:t>
            </a:r>
            <a:r>
              <a:rPr lang="en-US" sz="2000" b="1" dirty="0" smtClean="0">
                <a:solidFill>
                  <a:schemeClr val="bg1"/>
                </a:solidFill>
              </a:rPr>
              <a:t>South and </a:t>
            </a:r>
            <a:r>
              <a:rPr lang="en-US" sz="2000" b="1" dirty="0">
                <a:solidFill>
                  <a:schemeClr val="bg1"/>
                </a:solidFill>
              </a:rPr>
              <a:t>called them “carpetbaggers.” </a:t>
            </a:r>
          </a:p>
          <a:p>
            <a:endParaRPr lang="en-US" sz="2000" b="1" dirty="0" smtClean="0">
              <a:solidFill>
                <a:schemeClr val="bg1"/>
              </a:solidFill>
            </a:endParaRPr>
          </a:p>
          <a:p>
            <a:r>
              <a:rPr lang="en-US" sz="2000" b="1" dirty="0" smtClean="0">
                <a:solidFill>
                  <a:schemeClr val="bg1"/>
                </a:solidFill>
              </a:rPr>
              <a:t>The term “carpetbaggers” suggested </a:t>
            </a:r>
            <a:r>
              <a:rPr lang="en-US" sz="2000" b="1" dirty="0">
                <a:solidFill>
                  <a:schemeClr val="bg1"/>
                </a:solidFill>
              </a:rPr>
              <a:t>that they were opportunists who had packed all of their belongings in a carpetbag and come south to line their own </a:t>
            </a:r>
            <a:r>
              <a:rPr lang="en-US" sz="2000" b="1" dirty="0" smtClean="0">
                <a:solidFill>
                  <a:schemeClr val="bg1"/>
                </a:solidFill>
              </a:rPr>
              <a:t>pockets.</a:t>
            </a:r>
          </a:p>
          <a:p>
            <a:endParaRPr lang="en-US" sz="2000" b="1" dirty="0">
              <a:solidFill>
                <a:schemeClr val="bg1"/>
              </a:solidFill>
            </a:endParaRPr>
          </a:p>
          <a:p>
            <a:r>
              <a:rPr lang="en-US" sz="2000" b="1" dirty="0" smtClean="0">
                <a:solidFill>
                  <a:schemeClr val="bg1"/>
                </a:solidFill>
              </a:rPr>
              <a:t>However</a:t>
            </a:r>
            <a:r>
              <a:rPr lang="en-US" sz="2000" b="1" dirty="0">
                <a:solidFill>
                  <a:schemeClr val="bg1"/>
                </a:solidFill>
              </a:rPr>
              <a:t>, the historical record shows that most of the Northern migrants came as missionaries and entrepreneurs to help educate the freedmen and rebuild the economy of the South</a:t>
            </a:r>
            <a:r>
              <a:rPr lang="en-US" sz="2000" b="1" dirty="0" smtClean="0">
                <a:solidFill>
                  <a:schemeClr val="bg1"/>
                </a:solidFill>
              </a:rPr>
              <a:t>.</a:t>
            </a:r>
            <a:endParaRPr lang="en-US" sz="2000" b="1" dirty="0">
              <a:solidFill>
                <a:schemeClr val="bg1"/>
              </a:solidFill>
            </a:endParaRPr>
          </a:p>
        </p:txBody>
      </p:sp>
      <p:sp>
        <p:nvSpPr>
          <p:cNvPr id="5" name="Rectangle 4"/>
          <p:cNvSpPr/>
          <p:nvPr/>
        </p:nvSpPr>
        <p:spPr>
          <a:xfrm>
            <a:off x="2219740" y="5712372"/>
            <a:ext cx="4762328"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chemeClr val="bg1"/>
                  </a:solidFill>
                </a:ln>
                <a:solidFill>
                  <a:schemeClr val="accent6">
                    <a:lumMod val="50000"/>
                  </a:schemeClr>
                </a:solidFill>
                <a:effectLst>
                  <a:outerShdw blurRad="25400" algn="tl" rotWithShape="0">
                    <a:srgbClr val="000000">
                      <a:alpha val="43000"/>
                    </a:srgbClr>
                  </a:outerShdw>
                </a:effectLst>
              </a:rPr>
              <a:t>carpetbaggers</a:t>
            </a:r>
            <a:endParaRPr lang="en-US" sz="5400" b="1" cap="none" spc="150" dirty="0">
              <a:ln w="11430">
                <a:solidFill>
                  <a:schemeClr val="bg1"/>
                </a:solidFill>
              </a:ln>
              <a:solidFill>
                <a:schemeClr val="accent6">
                  <a:lumMod val="50000"/>
                </a:schemeClr>
              </a:solidFill>
              <a:effectLst>
                <a:outerShdw blurRad="25400" algn="tl" rotWithShape="0">
                  <a:srgbClr val="000000">
                    <a:alpha val="43000"/>
                  </a:srgbClr>
                </a:outerShdw>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078" y="4569174"/>
            <a:ext cx="1654722" cy="209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522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Abraham Lincoln.jpg"/>
          <p:cNvPicPr>
            <a:picLocks noChangeAspect="1"/>
          </p:cNvPicPr>
          <p:nvPr/>
        </p:nvPicPr>
        <p:blipFill>
          <a:blip r:embed="rId2" cstate="print"/>
          <a:stretch>
            <a:fillRect/>
          </a:stretch>
        </p:blipFill>
        <p:spPr>
          <a:xfrm>
            <a:off x="533400" y="1066800"/>
            <a:ext cx="2219785" cy="2438400"/>
          </a:xfrm>
          <a:prstGeom prst="rect">
            <a:avLst/>
          </a:prstGeom>
        </p:spPr>
      </p:pic>
      <p:sp>
        <p:nvSpPr>
          <p:cNvPr id="6" name="Rectangle 5"/>
          <p:cNvSpPr/>
          <p:nvPr/>
        </p:nvSpPr>
        <p:spPr>
          <a:xfrm>
            <a:off x="371901" y="4549"/>
            <a:ext cx="8763000" cy="7263527"/>
          </a:xfrm>
          <a:prstGeom prst="rect">
            <a:avLst/>
          </a:prstGeom>
        </p:spPr>
        <p:txBody>
          <a:bodyPr wrap="square">
            <a:spAutoFit/>
          </a:bodyPr>
          <a:lstStyle/>
          <a:p>
            <a:pPr algn="ctr"/>
            <a:r>
              <a:rPr lang="en-US" sz="2400" b="1" dirty="0" smtClean="0">
                <a:solidFill>
                  <a:schemeClr val="bg1"/>
                </a:solidFill>
                <a:latin typeface="Comic Sans MS" pitchFamily="66" charset="0"/>
              </a:rPr>
              <a:t>The aims of Reconstruction were different for different groups of Americans.</a:t>
            </a:r>
          </a:p>
          <a:p>
            <a:pPr algn="ctr"/>
            <a:r>
              <a:rPr lang="en-US" sz="2400" b="1" dirty="0">
                <a:solidFill>
                  <a:schemeClr val="bg1"/>
                </a:solidFill>
                <a:latin typeface="Comic Sans MS" pitchFamily="66" charset="0"/>
              </a:rPr>
              <a:t>	</a:t>
            </a:r>
            <a:r>
              <a:rPr lang="en-US" sz="2400" b="1" dirty="0" smtClean="0">
                <a:solidFill>
                  <a:schemeClr val="bg1"/>
                </a:solidFill>
                <a:latin typeface="Comic Sans MS" pitchFamily="66" charset="0"/>
              </a:rPr>
              <a:t>	</a:t>
            </a:r>
          </a:p>
          <a:p>
            <a:pPr algn="ctr"/>
            <a:r>
              <a:rPr lang="en-US" sz="2400" b="1" dirty="0">
                <a:solidFill>
                  <a:schemeClr val="bg1"/>
                </a:solidFill>
                <a:latin typeface="Comic Sans MS" pitchFamily="66" charset="0"/>
              </a:rPr>
              <a:t>	</a:t>
            </a:r>
            <a:r>
              <a:rPr lang="en-US" sz="2400" b="1" dirty="0" smtClean="0">
                <a:solidFill>
                  <a:schemeClr val="bg1"/>
                </a:solidFill>
                <a:latin typeface="Comic Sans MS" pitchFamily="66" charset="0"/>
              </a:rPr>
              <a:t>	</a:t>
            </a:r>
            <a:r>
              <a:rPr lang="en-US" sz="3200" b="1" dirty="0" smtClean="0">
                <a:solidFill>
                  <a:srgbClr val="002060"/>
                </a:solidFill>
                <a:latin typeface="Comic Sans MS" pitchFamily="66" charset="0"/>
              </a:rPr>
              <a:t>Goals for Reconstruction</a:t>
            </a:r>
          </a:p>
          <a:p>
            <a:endParaRPr lang="en-US" sz="2400" b="1" dirty="0" smtClean="0">
              <a:solidFill>
                <a:srgbClr val="002060"/>
              </a:solidFill>
              <a:latin typeface="Comic Sans MS" pitchFamily="66" charset="0"/>
            </a:endParaRPr>
          </a:p>
          <a:p>
            <a:r>
              <a:rPr lang="en-US" sz="2400" b="1" dirty="0">
                <a:solidFill>
                  <a:schemeClr val="bg1"/>
                </a:solidFill>
                <a:latin typeface="Comic Sans MS" pitchFamily="66" charset="0"/>
              </a:rPr>
              <a:t>		 </a:t>
            </a:r>
            <a:r>
              <a:rPr lang="en-US" sz="2400" b="1" dirty="0" smtClean="0">
                <a:solidFill>
                  <a:schemeClr val="bg1"/>
                </a:solidFill>
                <a:latin typeface="Comic Sans MS" pitchFamily="66" charset="0"/>
              </a:rPr>
              <a:t>   </a:t>
            </a:r>
            <a:r>
              <a:rPr lang="en-US" sz="2800" b="1" dirty="0" smtClean="0">
                <a:solidFill>
                  <a:schemeClr val="bg1"/>
                </a:solidFill>
                <a:latin typeface="Comic Sans MS" pitchFamily="66" charset="0"/>
              </a:rPr>
              <a:t>Abraham Lincoln's </a:t>
            </a:r>
            <a:r>
              <a:rPr lang="en-US" sz="2800" b="1" dirty="0" smtClean="0">
                <a:latin typeface="Comic Sans MS" pitchFamily="66" charset="0"/>
              </a:rPr>
              <a:t>aim</a:t>
            </a:r>
            <a:r>
              <a:rPr lang="en-US" sz="2000" dirty="0" smtClean="0">
                <a:latin typeface="Comic Sans MS" pitchFamily="66" charset="0"/>
              </a:rPr>
              <a:t> </a:t>
            </a:r>
            <a:r>
              <a:rPr lang="en-US" sz="2000" b="1" dirty="0" smtClean="0">
                <a:solidFill>
                  <a:schemeClr val="bg1"/>
                </a:solidFill>
                <a:latin typeface="Comic Sans MS" pitchFamily="66" charset="0"/>
              </a:rPr>
              <a:t>was to preserve 		     the Union and end the Civil War as quickly as</a:t>
            </a:r>
          </a:p>
          <a:p>
            <a:r>
              <a:rPr lang="en-US" sz="2000" b="1" dirty="0">
                <a:solidFill>
                  <a:schemeClr val="bg1"/>
                </a:solidFill>
                <a:latin typeface="Comic Sans MS" pitchFamily="66" charset="0"/>
              </a:rPr>
              <a:t>	</a:t>
            </a:r>
            <a:r>
              <a:rPr lang="en-US" sz="2000" b="1" dirty="0" smtClean="0">
                <a:solidFill>
                  <a:schemeClr val="bg1"/>
                </a:solidFill>
                <a:latin typeface="Comic Sans MS" pitchFamily="66" charset="0"/>
              </a:rPr>
              <a:t>	     possible.                         </a:t>
            </a:r>
          </a:p>
          <a:p>
            <a:endParaRPr lang="en-US" sz="2000" b="1" dirty="0" smtClean="0">
              <a:solidFill>
                <a:schemeClr val="bg1"/>
              </a:solidFill>
              <a:latin typeface="Comic Sans MS" pitchFamily="66" charset="0"/>
            </a:endParaRPr>
          </a:p>
          <a:p>
            <a:endParaRPr lang="en-US" b="1" dirty="0" smtClean="0">
              <a:solidFill>
                <a:schemeClr val="bg1"/>
              </a:solidFill>
              <a:latin typeface="Comic Sans MS" pitchFamily="66" charset="0"/>
            </a:endParaRPr>
          </a:p>
          <a:p>
            <a:r>
              <a:rPr lang="en-US" sz="2800" b="1" dirty="0" smtClean="0">
                <a:solidFill>
                  <a:srgbClr val="000000"/>
                </a:solidFill>
                <a:latin typeface="Comic Sans MS" pitchFamily="66" charset="0"/>
              </a:rPr>
              <a:t>He promised: </a:t>
            </a:r>
          </a:p>
          <a:p>
            <a:pPr marL="342900" indent="-342900">
              <a:buAutoNum type="arabicPeriod"/>
            </a:pPr>
            <a:r>
              <a:rPr lang="en-US" sz="2800" b="1" dirty="0" smtClean="0">
                <a:solidFill>
                  <a:srgbClr val="000000"/>
                </a:solidFill>
                <a:latin typeface="Comic Sans MS" pitchFamily="66" charset="0"/>
              </a:rPr>
              <a:t>An easy reconstruction for the south in order to </a:t>
            </a:r>
            <a:r>
              <a:rPr lang="en-US" sz="2800" b="1" dirty="0" smtClean="0">
                <a:solidFill>
                  <a:schemeClr val="tx2">
                    <a:lumMod val="50000"/>
                  </a:schemeClr>
                </a:solidFill>
                <a:latin typeface="Comic Sans MS" pitchFamily="66" charset="0"/>
              </a:rPr>
              <a:t>persuade </a:t>
            </a:r>
            <a:r>
              <a:rPr lang="en-US" sz="2800" b="1" dirty="0" smtClean="0">
                <a:solidFill>
                  <a:srgbClr val="000000"/>
                </a:solidFill>
                <a:latin typeface="Comic Sans MS" pitchFamily="66" charset="0"/>
              </a:rPr>
              <a:t>southern states to surrender.  </a:t>
            </a:r>
          </a:p>
          <a:p>
            <a:pPr marL="342900" indent="-342900">
              <a:buAutoNum type="arabicPeriod"/>
            </a:pPr>
            <a:endParaRPr lang="en-US" sz="2800" b="1" dirty="0" smtClean="0">
              <a:solidFill>
                <a:srgbClr val="000000"/>
              </a:solidFill>
              <a:latin typeface="Comic Sans MS" pitchFamily="66" charset="0"/>
            </a:endParaRPr>
          </a:p>
          <a:p>
            <a:pPr marL="342900" indent="-342900">
              <a:buAutoNum type="arabicPeriod"/>
            </a:pPr>
            <a:r>
              <a:rPr lang="en-US" sz="2800" b="1" dirty="0" smtClean="0">
                <a:solidFill>
                  <a:srgbClr val="000000"/>
                </a:solidFill>
                <a:latin typeface="Comic Sans MS" pitchFamily="66" charset="0"/>
              </a:rPr>
              <a:t>He wanted to be fair to the south in defeat because he wanted to heal and unite the country.</a:t>
            </a:r>
          </a:p>
          <a:p>
            <a:endParaRPr lang="en-US" b="1" dirty="0" smtClean="0">
              <a:solidFill>
                <a:srgbClr val="000000"/>
              </a:solidFill>
              <a:latin typeface="Comic Sans MS" pitchFamily="66" charset="0"/>
            </a:endParaRP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20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20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2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Box 2"/>
          <p:cNvSpPr txBox="1"/>
          <p:nvPr/>
        </p:nvSpPr>
        <p:spPr>
          <a:xfrm>
            <a:off x="609600" y="152400"/>
            <a:ext cx="8153400" cy="646331"/>
          </a:xfrm>
          <a:prstGeom prst="rect">
            <a:avLst/>
          </a:prstGeom>
          <a:noFill/>
        </p:spPr>
        <p:txBody>
          <a:bodyPr wrap="square" rtlCol="0">
            <a:spAutoFit/>
          </a:bodyPr>
          <a:lstStyle/>
          <a:p>
            <a:r>
              <a:rPr lang="en-US" sz="3600" b="1" dirty="0" smtClean="0">
                <a:latin typeface="Comic Sans MS" pitchFamily="66" charset="0"/>
              </a:rPr>
              <a:t>  Lincoln’s </a:t>
            </a:r>
            <a:r>
              <a:rPr lang="en-US" sz="3600" b="1" i="1" dirty="0" smtClean="0">
                <a:solidFill>
                  <a:srgbClr val="FFFF00"/>
                </a:solidFill>
                <a:latin typeface="Comic Sans MS" pitchFamily="66" charset="0"/>
              </a:rPr>
              <a:t>easy</a:t>
            </a:r>
            <a:r>
              <a:rPr lang="en-US" sz="3600" b="1" dirty="0" smtClean="0">
                <a:solidFill>
                  <a:srgbClr val="FFFF00"/>
                </a:solidFill>
                <a:latin typeface="Comic Sans MS" pitchFamily="66" charset="0"/>
              </a:rPr>
              <a:t> </a:t>
            </a:r>
            <a:r>
              <a:rPr lang="en-US" sz="3600" b="1" dirty="0" smtClean="0">
                <a:latin typeface="Comic Sans MS" pitchFamily="66" charset="0"/>
              </a:rPr>
              <a:t>Presidential Plan</a:t>
            </a:r>
            <a:endParaRPr lang="en-US" sz="3600" b="1" dirty="0">
              <a:latin typeface="Comic Sans MS" pitchFamily="66" charset="0"/>
            </a:endParaRPr>
          </a:p>
        </p:txBody>
      </p:sp>
      <p:sp>
        <p:nvSpPr>
          <p:cNvPr id="2" name="TextBox 1"/>
          <p:cNvSpPr txBox="1"/>
          <p:nvPr/>
        </p:nvSpPr>
        <p:spPr>
          <a:xfrm>
            <a:off x="128516" y="885335"/>
            <a:ext cx="7620000" cy="6001643"/>
          </a:xfrm>
          <a:prstGeom prst="rect">
            <a:avLst/>
          </a:prstGeom>
          <a:noFill/>
        </p:spPr>
        <p:txBody>
          <a:bodyPr wrap="square" rtlCol="0">
            <a:spAutoFit/>
          </a:bodyPr>
          <a:lstStyle/>
          <a:p>
            <a:pPr lvl="0" eaLnBrk="0" fontAlgn="base" hangingPunct="0">
              <a:spcBef>
                <a:spcPct val="0"/>
              </a:spcBef>
              <a:spcAft>
                <a:spcPct val="0"/>
              </a:spcAft>
              <a:buFont typeface="Arial" pitchFamily="34" charset="0"/>
              <a:buChar char="•"/>
              <a:tabLst>
                <a:tab pos="1143000" algn="l"/>
              </a:tabLst>
            </a:pPr>
            <a:r>
              <a:rPr lang="en-US" sz="3200" dirty="0">
                <a:solidFill>
                  <a:prstClr val="black"/>
                </a:solidFill>
                <a:latin typeface="Comic Sans MS" pitchFamily="66" charset="0"/>
                <a:ea typeface="Times New Roman" pitchFamily="18" charset="0"/>
                <a:cs typeface="Arial" pitchFamily="34" charset="0"/>
              </a:rPr>
              <a:t>he promised </a:t>
            </a:r>
            <a:r>
              <a:rPr lang="en-US" sz="3200" b="1" dirty="0">
                <a:solidFill>
                  <a:schemeClr val="bg1"/>
                </a:solidFill>
                <a:latin typeface="Comic Sans MS" pitchFamily="66" charset="0"/>
                <a:ea typeface="Times New Roman" pitchFamily="18" charset="0"/>
                <a:cs typeface="Arial" pitchFamily="34" charset="0"/>
              </a:rPr>
              <a:t>if</a:t>
            </a:r>
            <a:r>
              <a:rPr lang="en-US" sz="3200" dirty="0">
                <a:solidFill>
                  <a:prstClr val="black"/>
                </a:solidFill>
                <a:latin typeface="Comic Sans MS" pitchFamily="66" charset="0"/>
                <a:ea typeface="Times New Roman" pitchFamily="18" charset="0"/>
                <a:cs typeface="Arial" pitchFamily="34" charset="0"/>
              </a:rPr>
              <a:t> 10% of citizens of a </a:t>
            </a:r>
            <a:r>
              <a:rPr lang="en-US" sz="3200" dirty="0" smtClean="0">
                <a:solidFill>
                  <a:prstClr val="black"/>
                </a:solidFill>
                <a:latin typeface="Comic Sans MS" pitchFamily="66" charset="0"/>
                <a:ea typeface="Times New Roman" pitchFamily="18" charset="0"/>
                <a:cs typeface="Arial" pitchFamily="34" charset="0"/>
              </a:rPr>
              <a:t>southern state </a:t>
            </a:r>
            <a:r>
              <a:rPr lang="en-US" sz="3200" dirty="0">
                <a:solidFill>
                  <a:prstClr val="black"/>
                </a:solidFill>
                <a:latin typeface="Comic Sans MS" pitchFamily="66" charset="0"/>
                <a:ea typeface="Times New Roman" pitchFamily="18" charset="0"/>
                <a:cs typeface="Arial" pitchFamily="34" charset="0"/>
              </a:rPr>
              <a:t>(a.k.a. former Confederates) </a:t>
            </a:r>
            <a:r>
              <a:rPr lang="en-US" sz="3200" dirty="0" smtClean="0">
                <a:solidFill>
                  <a:prstClr val="black"/>
                </a:solidFill>
                <a:latin typeface="Comic Sans MS" pitchFamily="66" charset="0"/>
                <a:ea typeface="Times New Roman" pitchFamily="18" charset="0"/>
                <a:cs typeface="Arial" pitchFamily="34" charset="0"/>
              </a:rPr>
              <a:t>would pledge </a:t>
            </a:r>
            <a:r>
              <a:rPr lang="en-US" sz="3200" dirty="0">
                <a:solidFill>
                  <a:prstClr val="black"/>
                </a:solidFill>
                <a:latin typeface="Comic Sans MS" pitchFamily="66" charset="0"/>
                <a:ea typeface="Times New Roman" pitchFamily="18" charset="0"/>
                <a:cs typeface="Arial" pitchFamily="34" charset="0"/>
              </a:rPr>
              <a:t>allegiance to United States </a:t>
            </a:r>
            <a:r>
              <a:rPr lang="en-US" sz="3200" dirty="0" smtClean="0">
                <a:solidFill>
                  <a:prstClr val="black"/>
                </a:solidFill>
                <a:latin typeface="Comic Sans MS" pitchFamily="66" charset="0"/>
                <a:ea typeface="Times New Roman" pitchFamily="18" charset="0"/>
                <a:cs typeface="Arial" pitchFamily="34" charset="0"/>
              </a:rPr>
              <a:t>AND ratify (accept) </a:t>
            </a:r>
            <a:r>
              <a:rPr lang="en-US" sz="3200" dirty="0">
                <a:solidFill>
                  <a:prstClr val="black"/>
                </a:solidFill>
                <a:latin typeface="Comic Sans MS" pitchFamily="66" charset="0"/>
                <a:ea typeface="Times New Roman" pitchFamily="18" charset="0"/>
                <a:cs typeface="Arial" pitchFamily="34" charset="0"/>
              </a:rPr>
              <a:t>13</a:t>
            </a:r>
            <a:r>
              <a:rPr lang="en-US" sz="3200" baseline="30000" dirty="0">
                <a:solidFill>
                  <a:prstClr val="black"/>
                </a:solidFill>
                <a:latin typeface="Comic Sans MS" pitchFamily="66" charset="0"/>
                <a:ea typeface="Times New Roman" pitchFamily="18" charset="0"/>
                <a:cs typeface="Arial" pitchFamily="34" charset="0"/>
              </a:rPr>
              <a:t>th</a:t>
            </a:r>
            <a:r>
              <a:rPr lang="en-US" sz="3200" dirty="0">
                <a:solidFill>
                  <a:prstClr val="black"/>
                </a:solidFill>
                <a:latin typeface="Comic Sans MS" pitchFamily="66" charset="0"/>
                <a:ea typeface="Times New Roman" pitchFamily="18" charset="0"/>
                <a:cs typeface="Arial" pitchFamily="34" charset="0"/>
              </a:rPr>
              <a:t> amendment </a:t>
            </a:r>
            <a:r>
              <a:rPr lang="en-US" sz="3200" dirty="0" smtClean="0">
                <a:solidFill>
                  <a:prstClr val="black"/>
                </a:solidFill>
                <a:latin typeface="Comic Sans MS" pitchFamily="66" charset="0"/>
                <a:ea typeface="Times New Roman" pitchFamily="18" charset="0"/>
                <a:cs typeface="Arial" pitchFamily="34" charset="0"/>
              </a:rPr>
              <a:t>(which was to </a:t>
            </a:r>
            <a:r>
              <a:rPr lang="en-US" sz="3200" i="1" dirty="0" smtClean="0">
                <a:solidFill>
                  <a:prstClr val="black"/>
                </a:solidFill>
                <a:latin typeface="Comic Sans MS" pitchFamily="66" charset="0"/>
                <a:ea typeface="Times New Roman" pitchFamily="18" charset="0"/>
                <a:cs typeface="Arial" pitchFamily="34" charset="0"/>
              </a:rPr>
              <a:t>abolish,</a:t>
            </a:r>
            <a:r>
              <a:rPr lang="en-US" sz="3200" dirty="0" smtClean="0">
                <a:solidFill>
                  <a:prstClr val="black"/>
                </a:solidFill>
                <a:latin typeface="Comic Sans MS" pitchFamily="66" charset="0"/>
                <a:ea typeface="Times New Roman" pitchFamily="18" charset="0"/>
                <a:cs typeface="Arial" pitchFamily="34" charset="0"/>
              </a:rPr>
              <a:t> or get rid of, </a:t>
            </a:r>
            <a:r>
              <a:rPr lang="en-US" sz="3200" dirty="0">
                <a:solidFill>
                  <a:prstClr val="black"/>
                </a:solidFill>
                <a:latin typeface="Comic Sans MS" pitchFamily="66" charset="0"/>
                <a:ea typeface="Times New Roman" pitchFamily="18" charset="0"/>
                <a:cs typeface="Arial" pitchFamily="34" charset="0"/>
              </a:rPr>
              <a:t>slavery) </a:t>
            </a:r>
            <a:r>
              <a:rPr lang="en-US" sz="3200" dirty="0" smtClean="0">
                <a:solidFill>
                  <a:prstClr val="black"/>
                </a:solidFill>
                <a:latin typeface="Comic Sans MS" pitchFamily="66" charset="0"/>
                <a:ea typeface="Times New Roman" pitchFamily="18" charset="0"/>
                <a:cs typeface="Arial" pitchFamily="34" charset="0"/>
              </a:rPr>
              <a:t>…</a:t>
            </a:r>
          </a:p>
          <a:p>
            <a:pPr lvl="0" eaLnBrk="0" fontAlgn="base" hangingPunct="0">
              <a:spcBef>
                <a:spcPct val="0"/>
              </a:spcBef>
              <a:spcAft>
                <a:spcPct val="0"/>
              </a:spcAft>
              <a:tabLst>
                <a:tab pos="1143000" algn="l"/>
              </a:tabLst>
            </a:pPr>
            <a:r>
              <a:rPr lang="en-US" sz="3200" b="1" dirty="0" smtClean="0">
                <a:solidFill>
                  <a:schemeClr val="bg1"/>
                </a:solidFill>
                <a:latin typeface="Comic Sans MS" pitchFamily="66" charset="0"/>
                <a:ea typeface="Times New Roman" pitchFamily="18" charset="0"/>
                <a:cs typeface="Arial" pitchFamily="34" charset="0"/>
              </a:rPr>
              <a:t>then</a:t>
            </a:r>
            <a:r>
              <a:rPr lang="en-US" sz="3200" dirty="0" smtClean="0">
                <a:solidFill>
                  <a:schemeClr val="bg1"/>
                </a:solidFill>
                <a:latin typeface="Comic Sans MS" pitchFamily="66" charset="0"/>
                <a:ea typeface="Times New Roman" pitchFamily="18" charset="0"/>
                <a:cs typeface="Arial" pitchFamily="34" charset="0"/>
              </a:rPr>
              <a:t>  </a:t>
            </a:r>
            <a:endParaRPr lang="en-US" sz="3200" dirty="0">
              <a:solidFill>
                <a:schemeClr val="bg1"/>
              </a:solidFill>
              <a:latin typeface="Arial" pitchFamily="34" charset="0"/>
              <a:cs typeface="Arial" pitchFamily="34" charset="0"/>
            </a:endParaRPr>
          </a:p>
          <a:p>
            <a:pPr lvl="1" eaLnBrk="0" fontAlgn="base" hangingPunct="0">
              <a:spcBef>
                <a:spcPct val="0"/>
              </a:spcBef>
              <a:spcAft>
                <a:spcPct val="0"/>
              </a:spcAft>
              <a:tabLst>
                <a:tab pos="1143000" algn="l"/>
              </a:tabLst>
            </a:pPr>
            <a:r>
              <a:rPr lang="en-US" sz="3200" b="1" dirty="0">
                <a:latin typeface="Comic Sans MS" pitchFamily="66" charset="0"/>
                <a:ea typeface="Times New Roman" pitchFamily="18" charset="0"/>
                <a:cs typeface="Arial" pitchFamily="34" charset="0"/>
              </a:rPr>
              <a:t>States could</a:t>
            </a:r>
          </a:p>
          <a:p>
            <a:pPr lvl="1" eaLnBrk="0" fontAlgn="base" hangingPunct="0">
              <a:spcBef>
                <a:spcPct val="0"/>
              </a:spcBef>
              <a:spcAft>
                <a:spcPct val="0"/>
              </a:spcAft>
              <a:buFont typeface="Arial" pitchFamily="34" charset="0"/>
              <a:buChar char="•"/>
              <a:tabLst>
                <a:tab pos="1143000" algn="l"/>
              </a:tabLst>
            </a:pPr>
            <a:r>
              <a:rPr lang="en-US" sz="3200" b="1" dirty="0">
                <a:latin typeface="Comic Sans MS" pitchFamily="66" charset="0"/>
                <a:ea typeface="Times New Roman" pitchFamily="18" charset="0"/>
                <a:cs typeface="Arial" pitchFamily="34" charset="0"/>
              </a:rPr>
              <a:t> form a new state government</a:t>
            </a:r>
            <a:endParaRPr lang="en-US" sz="3200" b="1" dirty="0">
              <a:latin typeface="Arial" pitchFamily="34" charset="0"/>
              <a:cs typeface="Arial" pitchFamily="34" charset="0"/>
            </a:endParaRPr>
          </a:p>
          <a:p>
            <a:pPr lvl="1" eaLnBrk="0" fontAlgn="base" hangingPunct="0">
              <a:spcBef>
                <a:spcPct val="0"/>
              </a:spcBef>
              <a:spcAft>
                <a:spcPct val="0"/>
              </a:spcAft>
              <a:buFont typeface="Arial" pitchFamily="34" charset="0"/>
              <a:buChar char="•"/>
              <a:tabLst>
                <a:tab pos="1143000" algn="l"/>
              </a:tabLst>
            </a:pPr>
            <a:r>
              <a:rPr lang="en-US" sz="3200" b="1" dirty="0">
                <a:latin typeface="Comic Sans MS" pitchFamily="66" charset="0"/>
                <a:ea typeface="Times New Roman" pitchFamily="18" charset="0"/>
                <a:cs typeface="Arial" pitchFamily="34" charset="0"/>
              </a:rPr>
              <a:t> elect representatives to Congress </a:t>
            </a:r>
            <a:endParaRPr lang="en-US" sz="3200" b="1" dirty="0">
              <a:latin typeface="Arial" pitchFamily="34" charset="0"/>
              <a:cs typeface="Arial" pitchFamily="34" charset="0"/>
            </a:endParaRPr>
          </a:p>
          <a:p>
            <a:pPr lvl="1" eaLnBrk="0" fontAlgn="base" hangingPunct="0">
              <a:spcBef>
                <a:spcPct val="0"/>
              </a:spcBef>
              <a:spcAft>
                <a:spcPct val="0"/>
              </a:spcAft>
              <a:buFont typeface="Arial" pitchFamily="34" charset="0"/>
              <a:buChar char="•"/>
              <a:tabLst>
                <a:tab pos="1143000" algn="l"/>
              </a:tabLst>
            </a:pPr>
            <a:r>
              <a:rPr lang="en-US" sz="3200" b="1" dirty="0">
                <a:latin typeface="Comic Sans MS" pitchFamily="66" charset="0"/>
                <a:ea typeface="Times New Roman" pitchFamily="18" charset="0"/>
                <a:cs typeface="Arial" pitchFamily="34" charset="0"/>
              </a:rPr>
              <a:t> fully participate in Union again</a:t>
            </a:r>
          </a:p>
        </p:txBody>
      </p:sp>
      <p:pic>
        <p:nvPicPr>
          <p:cNvPr id="4098" name="Picture 2" descr="C:\Users\courtneysargent\AppData\Local\Microsoft\Windows\Temporary Internet Files\Content.IE5\OR58FELX\MC9000979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1102" y="4880447"/>
            <a:ext cx="1225296" cy="179405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ourtneysargent\AppData\Local\Microsoft\Windows\Temporary Internet Files\Content.IE5\JHTUH5CY\MC9000926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1606" y="128516"/>
            <a:ext cx="1802394" cy="239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077200" cy="1066800"/>
          </a:xfrm>
        </p:spPr>
        <p:txBody>
          <a:bodyPr>
            <a:normAutofit/>
          </a:bodyPr>
          <a:lstStyle/>
          <a:p>
            <a:r>
              <a:rPr lang="en-US" sz="3600" dirty="0" smtClean="0"/>
              <a:t> </a:t>
            </a:r>
            <a:r>
              <a:rPr lang="en-US" sz="3600" dirty="0" smtClean="0">
                <a:solidFill>
                  <a:schemeClr val="bg1"/>
                </a:solidFill>
              </a:rPr>
              <a:t>The  Assassination of Abraham Lincoln </a:t>
            </a:r>
            <a:endParaRPr lang="en-US" sz="3600" dirty="0">
              <a:solidFill>
                <a:schemeClr val="bg1"/>
              </a:solidFill>
            </a:endParaRPr>
          </a:p>
        </p:txBody>
      </p:sp>
      <p:sp>
        <p:nvSpPr>
          <p:cNvPr id="6" name="Text Placeholder 5"/>
          <p:cNvSpPr>
            <a:spLocks noGrp="1"/>
          </p:cNvSpPr>
          <p:nvPr>
            <p:ph type="body" sz="half" idx="2"/>
          </p:nvPr>
        </p:nvSpPr>
        <p:spPr>
          <a:xfrm>
            <a:off x="457200" y="914400"/>
            <a:ext cx="7696200" cy="5211763"/>
          </a:xfrm>
        </p:spPr>
        <p:txBody>
          <a:bodyPr/>
          <a:lstStyle/>
          <a:p>
            <a:r>
              <a:rPr lang="en-US" dirty="0" smtClean="0"/>
              <a:t>                                                                </a:t>
            </a:r>
            <a:r>
              <a:rPr lang="en-US" sz="3200" b="1" dirty="0" smtClean="0">
                <a:solidFill>
                  <a:schemeClr val="bg1"/>
                </a:solidFill>
              </a:rPr>
              <a:t>April 15, 1865</a:t>
            </a:r>
          </a:p>
          <a:p>
            <a:endParaRPr lang="en-US" dirty="0" smtClean="0">
              <a:solidFill>
                <a:schemeClr val="bg1"/>
              </a:solidFill>
            </a:endParaRPr>
          </a:p>
          <a:p>
            <a:endParaRPr lang="en-US" dirty="0" smtClean="0">
              <a:solidFill>
                <a:schemeClr val="bg1"/>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7" name="Abraham_Lincoln_is_Assassinated.asf">
            <a:hlinkClick r:id="" action="ppaction://media"/>
          </p:cNvPr>
          <p:cNvPicPr>
            <a:picLocks noGrp="1" noRot="1" noChangeAspect="1"/>
          </p:cNvPicPr>
          <p:nvPr>
            <p:ph idx="1"/>
            <a:videoFile r:link="rId1"/>
          </p:nvPr>
        </p:nvPicPr>
        <p:blipFill>
          <a:blip r:embed="rId3" cstate="print"/>
          <a:stretch>
            <a:fillRect/>
          </a:stretch>
        </p:blipFill>
        <p:spPr>
          <a:xfrm>
            <a:off x="457200" y="1447800"/>
            <a:ext cx="8153400" cy="5309322"/>
          </a:xfrm>
          <a:prstGeom prst="rect">
            <a:avLst/>
          </a:prstGeom>
        </p:spPr>
      </p:pic>
    </p:spTree>
  </p:cSld>
  <p:clrMapOvr>
    <a:masterClrMapping/>
  </p:clrMapOvr>
  <p:transition>
    <p:wipe dir="d"/>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Box 1"/>
          <p:cNvSpPr txBox="1"/>
          <p:nvPr/>
        </p:nvSpPr>
        <p:spPr>
          <a:xfrm>
            <a:off x="304799" y="380999"/>
            <a:ext cx="6855371" cy="6001643"/>
          </a:xfrm>
          <a:prstGeom prst="rect">
            <a:avLst/>
          </a:prstGeom>
          <a:noFill/>
        </p:spPr>
        <p:txBody>
          <a:bodyPr wrap="square" rtlCol="0">
            <a:spAutoFit/>
          </a:bodyPr>
          <a:lstStyle/>
          <a:p>
            <a:pPr>
              <a:buFont typeface="Arial" pitchFamily="34" charset="0"/>
              <a:buChar char="•"/>
            </a:pPr>
            <a:r>
              <a:rPr lang="en-US" sz="2400" dirty="0" smtClean="0">
                <a:solidFill>
                  <a:schemeClr val="bg1"/>
                </a:solidFill>
                <a:latin typeface="Comic Sans MS" pitchFamily="66" charset="0"/>
              </a:rPr>
              <a:t> </a:t>
            </a:r>
            <a:r>
              <a:rPr lang="en-US" sz="2400" b="1" dirty="0" smtClean="0">
                <a:solidFill>
                  <a:schemeClr val="bg1"/>
                </a:solidFill>
                <a:latin typeface="Comic Sans MS" pitchFamily="66" charset="0"/>
              </a:rPr>
              <a:t>Lincoln was assassinated 6 days after Lee surrendered to Grant at Appomattox Court House, Virginia.</a:t>
            </a:r>
          </a:p>
          <a:p>
            <a:pPr>
              <a:buFont typeface="Arial" pitchFamily="34" charset="0"/>
              <a:buChar char="•"/>
            </a:pPr>
            <a:endParaRPr lang="en-US" sz="2400" b="1" dirty="0">
              <a:solidFill>
                <a:schemeClr val="bg1"/>
              </a:solidFill>
              <a:latin typeface="Comic Sans MS" pitchFamily="66" charset="0"/>
            </a:endParaRPr>
          </a:p>
          <a:p>
            <a:pPr>
              <a:buFont typeface="Arial" pitchFamily="34" charset="0"/>
              <a:buChar char="•"/>
            </a:pPr>
            <a:r>
              <a:rPr lang="en-US" sz="2400" b="1" dirty="0" smtClean="0">
                <a:solidFill>
                  <a:schemeClr val="bg1"/>
                </a:solidFill>
                <a:latin typeface="Comic Sans MS" pitchFamily="66" charset="0"/>
              </a:rPr>
              <a:t>John Wilkes Booth killed Lincoln, and the government hunted for him until they found him.</a:t>
            </a:r>
          </a:p>
          <a:p>
            <a:endParaRPr lang="en-US" sz="2400" dirty="0" smtClean="0">
              <a:solidFill>
                <a:schemeClr val="bg1"/>
              </a:solidFill>
              <a:latin typeface="Comic Sans MS" pitchFamily="66" charset="0"/>
            </a:endParaRPr>
          </a:p>
          <a:p>
            <a:pPr>
              <a:buFont typeface="Arial" pitchFamily="34" charset="0"/>
              <a:buChar char="•"/>
            </a:pPr>
            <a:r>
              <a:rPr lang="en-US" sz="2400" b="1" dirty="0" smtClean="0">
                <a:solidFill>
                  <a:schemeClr val="bg1"/>
                </a:solidFill>
                <a:latin typeface="Comic Sans MS" pitchFamily="66" charset="0"/>
              </a:rPr>
              <a:t> His assassination </a:t>
            </a:r>
            <a:r>
              <a:rPr lang="en-US" sz="2400" b="1" u="sng" dirty="0" smtClean="0">
                <a:solidFill>
                  <a:schemeClr val="bg1"/>
                </a:solidFill>
                <a:latin typeface="Comic Sans MS" pitchFamily="66" charset="0"/>
              </a:rPr>
              <a:t>did not</a:t>
            </a:r>
            <a:r>
              <a:rPr lang="en-US" sz="2400" b="1" dirty="0" smtClean="0">
                <a:solidFill>
                  <a:schemeClr val="bg1"/>
                </a:solidFill>
                <a:latin typeface="Comic Sans MS" pitchFamily="66" charset="0"/>
              </a:rPr>
              <a:t> immediately change the course of Reconstruction. </a:t>
            </a:r>
          </a:p>
          <a:p>
            <a:r>
              <a:rPr lang="en-US" sz="2400" b="1" dirty="0" smtClean="0">
                <a:solidFill>
                  <a:schemeClr val="bg1"/>
                </a:solidFill>
                <a:latin typeface="Comic Sans MS" pitchFamily="66" charset="0"/>
              </a:rPr>
              <a:t>   </a:t>
            </a:r>
          </a:p>
          <a:p>
            <a:pPr>
              <a:buFont typeface="Arial" pitchFamily="34" charset="0"/>
              <a:buChar char="•"/>
            </a:pPr>
            <a:r>
              <a:rPr lang="en-US" sz="2400" b="1" dirty="0" smtClean="0">
                <a:solidFill>
                  <a:schemeClr val="bg1"/>
                </a:solidFill>
                <a:latin typeface="Comic Sans MS" pitchFamily="66" charset="0"/>
              </a:rPr>
              <a:t> Lincoln's easy Reconstruction policy would have continued if he had lived. </a:t>
            </a:r>
          </a:p>
          <a:p>
            <a:r>
              <a:rPr lang="en-US" sz="2400" b="1" dirty="0" smtClean="0">
                <a:solidFill>
                  <a:schemeClr val="bg1"/>
                </a:solidFill>
                <a:latin typeface="Comic Sans MS" pitchFamily="66" charset="0"/>
              </a:rPr>
              <a:t> </a:t>
            </a:r>
          </a:p>
          <a:p>
            <a:pPr>
              <a:buFont typeface="Arial" pitchFamily="34" charset="0"/>
              <a:buChar char="•"/>
            </a:pPr>
            <a:r>
              <a:rPr lang="en-US" sz="2400" b="1" dirty="0" smtClean="0">
                <a:solidFill>
                  <a:schemeClr val="bg1"/>
                </a:solidFill>
                <a:latin typeface="Comic Sans MS" pitchFamily="66" charset="0"/>
              </a:rPr>
              <a:t> Lincoln was determined to protect the rights of freed slaves.</a:t>
            </a:r>
          </a:p>
        </p:txBody>
      </p:sp>
      <p:pic>
        <p:nvPicPr>
          <p:cNvPr id="8194" name="Picture 2" descr="http://upload.wikimedia.org/wikipedia/commons/thumb/3/35/John_Wilkes_Booth_wanted_poster.jpg/220px-John_Wilkes_Booth_wanted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771" y="1216572"/>
            <a:ext cx="1975471" cy="3762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grpId="1" nodeType="clickEffect">
                                  <p:stCondLst>
                                    <p:cond delay="0"/>
                                  </p:stCondLst>
                                  <p:childTnLst>
                                    <p:animRot by="21600000">
                                      <p:cBhvr>
                                        <p:cTn id="41" dur="2000" fill="hold"/>
                                        <p:tgtEl>
                                          <p:spTgt spid="2">
                                            <p:txEl>
                                              <p:pRg st="0" end="0"/>
                                            </p:txEl>
                                          </p:spTgt>
                                        </p:tgtEl>
                                        <p:attrNameLst>
                                          <p:attrName>r</p:attrName>
                                        </p:attrNameLst>
                                      </p:cBhvr>
                                    </p:animRot>
                                  </p:childTnLst>
                                </p:cTn>
                              </p:par>
                              <p:par>
                                <p:cTn id="42" presetID="8" presetClass="emph" presetSubtype="0" fill="hold" grpId="1" nodeType="withEffect">
                                  <p:stCondLst>
                                    <p:cond delay="0"/>
                                  </p:stCondLst>
                                  <p:childTnLst>
                                    <p:animRot by="21600000">
                                      <p:cBhvr>
                                        <p:cTn id="43" dur="2000" fill="hold"/>
                                        <p:tgtEl>
                                          <p:spTgt spid="2">
                                            <p:txEl>
                                              <p:pRg st="2" end="2"/>
                                            </p:txEl>
                                          </p:spTgt>
                                        </p:tgtEl>
                                        <p:attrNameLst>
                                          <p:attrName>r</p:attrName>
                                        </p:attrNameLst>
                                      </p:cBhvr>
                                    </p:animRot>
                                  </p:childTnLst>
                                </p:cTn>
                              </p:par>
                              <p:par>
                                <p:cTn id="44" presetID="8" presetClass="emph" presetSubtype="0" fill="hold" grpId="1" nodeType="withEffect">
                                  <p:stCondLst>
                                    <p:cond delay="0"/>
                                  </p:stCondLst>
                                  <p:childTnLst>
                                    <p:animRot by="21600000">
                                      <p:cBhvr>
                                        <p:cTn id="45" dur="2000" fill="hold"/>
                                        <p:tgtEl>
                                          <p:spTgt spid="2">
                                            <p:txEl>
                                              <p:pRg st="4" end="4"/>
                                            </p:txEl>
                                          </p:spTgt>
                                        </p:tgtEl>
                                        <p:attrNameLst>
                                          <p:attrName>r</p:attrName>
                                        </p:attrNameLst>
                                      </p:cBhvr>
                                    </p:animRot>
                                  </p:childTnLst>
                                </p:cTn>
                              </p:par>
                              <p:par>
                                <p:cTn id="46" presetID="8" presetClass="emph" presetSubtype="0" fill="hold" grpId="1" nodeType="withEffect">
                                  <p:stCondLst>
                                    <p:cond delay="0"/>
                                  </p:stCondLst>
                                  <p:childTnLst>
                                    <p:animRot by="21600000">
                                      <p:cBhvr>
                                        <p:cTn id="47" dur="2000" fill="hold"/>
                                        <p:tgtEl>
                                          <p:spTgt spid="2">
                                            <p:txEl>
                                              <p:pRg st="5" end="5"/>
                                            </p:txEl>
                                          </p:spTgt>
                                        </p:tgtEl>
                                        <p:attrNameLst>
                                          <p:attrName>r</p:attrName>
                                        </p:attrNameLst>
                                      </p:cBhvr>
                                    </p:animRot>
                                  </p:childTnLst>
                                </p:cTn>
                              </p:par>
                              <p:par>
                                <p:cTn id="48" presetID="8" presetClass="emph" presetSubtype="0" fill="hold" grpId="1" nodeType="withEffect">
                                  <p:stCondLst>
                                    <p:cond delay="0"/>
                                  </p:stCondLst>
                                  <p:childTnLst>
                                    <p:animRot by="21600000">
                                      <p:cBhvr>
                                        <p:cTn id="49" dur="2000" fill="hold"/>
                                        <p:tgtEl>
                                          <p:spTgt spid="2">
                                            <p:txEl>
                                              <p:pRg st="6" end="6"/>
                                            </p:txEl>
                                          </p:spTgt>
                                        </p:tgtEl>
                                        <p:attrNameLst>
                                          <p:attrName>r</p:attrName>
                                        </p:attrNameLst>
                                      </p:cBhvr>
                                    </p:animRot>
                                  </p:childTnLst>
                                </p:cTn>
                              </p:par>
                              <p:par>
                                <p:cTn id="50" presetID="8" presetClass="emph" presetSubtype="0" fill="hold" grpId="1" nodeType="withEffect">
                                  <p:stCondLst>
                                    <p:cond delay="0"/>
                                  </p:stCondLst>
                                  <p:childTnLst>
                                    <p:animRot by="21600000">
                                      <p:cBhvr>
                                        <p:cTn id="51" dur="2000" fill="hold"/>
                                        <p:tgtEl>
                                          <p:spTgt spid="2">
                                            <p:txEl>
                                              <p:pRg st="7" end="7"/>
                                            </p:txEl>
                                          </p:spTgt>
                                        </p:tgtEl>
                                        <p:attrNameLst>
                                          <p:attrName>r</p:attrName>
                                        </p:attrNameLst>
                                      </p:cBhvr>
                                    </p:animRot>
                                  </p:childTnLst>
                                </p:cTn>
                              </p:par>
                              <p:par>
                                <p:cTn id="52" presetID="8" presetClass="emph" presetSubtype="0" fill="hold" grpId="1" nodeType="withEffect">
                                  <p:stCondLst>
                                    <p:cond delay="0"/>
                                  </p:stCondLst>
                                  <p:childTnLst>
                                    <p:animRot by="21600000">
                                      <p:cBhvr>
                                        <p:cTn id="53" dur="2000" fill="hold"/>
                                        <p:tgtEl>
                                          <p:spTgt spid="2">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35392" y="3657600"/>
            <a:ext cx="89154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lang="en-US" sz="2800" b="1" dirty="0" smtClean="0">
                <a:solidFill>
                  <a:schemeClr val="bg1">
                    <a:lumMod val="95000"/>
                  </a:schemeClr>
                </a:solidFill>
                <a:latin typeface="Comic Sans MS" pitchFamily="66" charset="0"/>
                <a:cs typeface="Arial" pitchFamily="34" charset="0"/>
              </a:rPr>
              <a:t>Johnson’s </a:t>
            </a:r>
            <a:r>
              <a:rPr lang="en-US" sz="2800" b="1" dirty="0" smtClean="0">
                <a:solidFill>
                  <a:srgbClr val="FF0000"/>
                </a:solidFill>
                <a:latin typeface="Comic Sans MS" pitchFamily="66" charset="0"/>
                <a:cs typeface="Arial" pitchFamily="34" charset="0"/>
              </a:rPr>
              <a:t>aim</a:t>
            </a:r>
            <a:r>
              <a:rPr lang="en-US" sz="2800" b="1" dirty="0" smtClean="0">
                <a:solidFill>
                  <a:schemeClr val="bg1">
                    <a:lumMod val="95000"/>
                  </a:schemeClr>
                </a:solidFill>
                <a:latin typeface="Comic Sans MS" pitchFamily="66" charset="0"/>
                <a:cs typeface="Arial" pitchFamily="34" charset="0"/>
              </a:rPr>
              <a:t> was to humiliate the southern elite.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685800" algn="l"/>
              </a:tabLst>
            </a:pPr>
            <a:r>
              <a:rPr lang="en-US" sz="2400" b="1" dirty="0" smtClean="0">
                <a:solidFill>
                  <a:schemeClr val="bg1">
                    <a:lumMod val="95000"/>
                  </a:schemeClr>
                </a:solidFill>
                <a:latin typeface="Comic Sans MS" pitchFamily="66" charset="0"/>
                <a:cs typeface="Arial" pitchFamily="34" charset="0"/>
              </a:rPr>
              <a:t>   Required wealthy land owners to ask for presidential </a:t>
            </a:r>
          </a:p>
          <a:p>
            <a:pPr marL="0" marR="0" lvl="0" indent="0" algn="l" defTabSz="914400" rtl="0" eaLnBrk="1" fontAlgn="base" latinLnBrk="0" hangingPunct="1">
              <a:lnSpc>
                <a:spcPct val="100000"/>
              </a:lnSpc>
              <a:spcBef>
                <a:spcPct val="0"/>
              </a:spcBef>
              <a:spcAft>
                <a:spcPct val="0"/>
              </a:spcAft>
              <a:buClrTx/>
              <a:buSzTx/>
              <a:tabLst>
                <a:tab pos="685800" algn="l"/>
              </a:tabLst>
            </a:pPr>
            <a:r>
              <a:rPr lang="en-US" sz="2400" b="1" dirty="0" smtClean="0">
                <a:solidFill>
                  <a:schemeClr val="bg1">
                    <a:lumMod val="95000"/>
                  </a:schemeClr>
                </a:solidFill>
                <a:latin typeface="Comic Sans MS" pitchFamily="66" charset="0"/>
                <a:cs typeface="Arial" pitchFamily="34" charset="0"/>
              </a:rPr>
              <a:t>       pardon, he wanted them to acknowledge his power.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685800" algn="l"/>
              </a:tabLst>
            </a:pPr>
            <a:r>
              <a:rPr lang="en-US" sz="2400" b="1" dirty="0" smtClean="0">
                <a:solidFill>
                  <a:schemeClr val="bg1">
                    <a:lumMod val="95000"/>
                  </a:schemeClr>
                </a:solidFill>
                <a:latin typeface="Comic Sans MS" pitchFamily="66" charset="0"/>
                <a:cs typeface="Arial" pitchFamily="34" charset="0"/>
              </a:rPr>
              <a:t> Allowed southern states to pass Black Codes.</a:t>
            </a:r>
          </a:p>
          <a:p>
            <a:pPr marL="0" marR="0" lvl="0" indent="0" algn="l" defTabSz="914400" rtl="0" eaLnBrk="1" fontAlgn="base" latinLnBrk="0" hangingPunct="1">
              <a:lnSpc>
                <a:spcPct val="100000"/>
              </a:lnSpc>
              <a:spcBef>
                <a:spcPct val="0"/>
              </a:spcBef>
              <a:spcAft>
                <a:spcPct val="0"/>
              </a:spcAft>
              <a:buClrTx/>
              <a:buSzTx/>
              <a:tabLst>
                <a:tab pos="685800" algn="l"/>
              </a:tabLst>
            </a:pPr>
            <a:r>
              <a:rPr lang="en-US" sz="2400" b="1" dirty="0">
                <a:solidFill>
                  <a:schemeClr val="bg1">
                    <a:lumMod val="95000"/>
                  </a:schemeClr>
                </a:solidFill>
                <a:latin typeface="Comic Sans MS" pitchFamily="66" charset="0"/>
                <a:cs typeface="Arial" pitchFamily="34" charset="0"/>
              </a:rPr>
              <a:t> </a:t>
            </a:r>
            <a:r>
              <a:rPr lang="en-US" sz="2400" b="1" dirty="0" smtClean="0">
                <a:solidFill>
                  <a:schemeClr val="bg1">
                    <a:lumMod val="95000"/>
                  </a:schemeClr>
                </a:solidFill>
                <a:latin typeface="Comic Sans MS" pitchFamily="66" charset="0"/>
                <a:cs typeface="Arial" pitchFamily="34" charset="0"/>
              </a:rPr>
              <a:t>             (Black codes allowed very few rights for </a:t>
            </a:r>
          </a:p>
          <a:p>
            <a:pPr marL="0" marR="0" lvl="0" indent="0" algn="l" defTabSz="914400" rtl="0" eaLnBrk="1" fontAlgn="base" latinLnBrk="0" hangingPunct="1">
              <a:lnSpc>
                <a:spcPct val="100000"/>
              </a:lnSpc>
              <a:spcBef>
                <a:spcPct val="0"/>
              </a:spcBef>
              <a:spcAft>
                <a:spcPct val="0"/>
              </a:spcAft>
              <a:buClrTx/>
              <a:buSzTx/>
              <a:tabLst>
                <a:tab pos="685800" algn="l"/>
              </a:tabLst>
            </a:pPr>
            <a:r>
              <a:rPr lang="en-US" sz="2400" b="1" dirty="0">
                <a:solidFill>
                  <a:schemeClr val="bg1">
                    <a:lumMod val="95000"/>
                  </a:schemeClr>
                </a:solidFill>
                <a:latin typeface="Comic Sans MS" pitchFamily="66" charset="0"/>
                <a:cs typeface="Arial" pitchFamily="34" charset="0"/>
              </a:rPr>
              <a:t> </a:t>
            </a:r>
            <a:r>
              <a:rPr lang="en-US" sz="2400" b="1" dirty="0" smtClean="0">
                <a:solidFill>
                  <a:schemeClr val="bg1">
                    <a:lumMod val="95000"/>
                  </a:schemeClr>
                </a:solidFill>
                <a:latin typeface="Comic Sans MS" pitchFamily="66" charset="0"/>
                <a:cs typeface="Arial" pitchFamily="34" charset="0"/>
              </a:rPr>
              <a:t>             African Americans.)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685800" algn="l"/>
              </a:tabLst>
            </a:pPr>
            <a:r>
              <a:rPr lang="en-US" sz="2400" b="1" dirty="0" smtClean="0">
                <a:solidFill>
                  <a:schemeClr val="bg1">
                    <a:lumMod val="95000"/>
                  </a:schemeClr>
                </a:solidFill>
                <a:latin typeface="Comic Sans MS" pitchFamily="66" charset="0"/>
                <a:cs typeface="Arial" pitchFamily="34" charset="0"/>
              </a:rPr>
              <a:t> Allowed southern states to form new state governments.</a:t>
            </a:r>
            <a:endParaRPr kumimoji="0" lang="en-US" sz="1000" b="0" i="0" u="none" strike="noStrike" cap="none" normalizeH="0" baseline="0" dirty="0" smtClean="0">
              <a:ln>
                <a:noFill/>
              </a:ln>
              <a:solidFill>
                <a:schemeClr val="bg1">
                  <a:lumMod val="9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US" sz="1400" b="0" i="0" u="none" strike="noStrike" cap="none" normalizeH="0" baseline="0" dirty="0" smtClean="0">
                <a:ln>
                  <a:noFill/>
                </a:ln>
                <a:solidFill>
                  <a:schemeClr val="bg1">
                    <a:lumMod val="95000"/>
                  </a:schemeClr>
                </a:solidFill>
                <a:effectLst/>
                <a:latin typeface="Comic Sans MS" pitchFamily="66" charset="0"/>
                <a:ea typeface="Times New Roman" pitchFamily="18" charset="0"/>
                <a:cs typeface="Arial" pitchFamily="34" charset="0"/>
              </a:rPr>
              <a:t> </a:t>
            </a:r>
            <a:endParaRPr kumimoji="0" lang="en-US" sz="20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pic>
        <p:nvPicPr>
          <p:cNvPr id="3" name="Picture 2" descr="johnson.jpg"/>
          <p:cNvPicPr>
            <a:picLocks noChangeAspect="1"/>
          </p:cNvPicPr>
          <p:nvPr/>
        </p:nvPicPr>
        <p:blipFill>
          <a:blip r:embed="rId2" cstate="print"/>
          <a:stretch>
            <a:fillRect/>
          </a:stretch>
        </p:blipFill>
        <p:spPr>
          <a:xfrm>
            <a:off x="5701353" y="1261555"/>
            <a:ext cx="2336144" cy="2396045"/>
          </a:xfrm>
          <a:prstGeom prst="rect">
            <a:avLst/>
          </a:prstGeom>
        </p:spPr>
      </p:pic>
      <p:sp>
        <p:nvSpPr>
          <p:cNvPr id="4" name="TextBox 3"/>
          <p:cNvSpPr txBox="1"/>
          <p:nvPr/>
        </p:nvSpPr>
        <p:spPr>
          <a:xfrm>
            <a:off x="0" y="118000"/>
            <a:ext cx="8991600" cy="1077218"/>
          </a:xfrm>
          <a:prstGeom prst="rect">
            <a:avLst/>
          </a:prstGeom>
          <a:noFill/>
        </p:spPr>
        <p:txBody>
          <a:bodyPr wrap="square" rtlCol="0">
            <a:spAutoFit/>
          </a:bodyPr>
          <a:lstStyle/>
          <a:p>
            <a:pPr algn="ctr"/>
            <a:r>
              <a:rPr lang="en-US" sz="3200" b="1" dirty="0" smtClean="0">
                <a:solidFill>
                  <a:srgbClr val="FFFF00"/>
                </a:solidFill>
                <a:latin typeface="Comic Sans MS" pitchFamily="66" charset="0"/>
              </a:rPr>
              <a:t>    Vice President Andrew Johnson became </a:t>
            </a:r>
          </a:p>
          <a:p>
            <a:pPr algn="ctr"/>
            <a:r>
              <a:rPr lang="en-US" sz="3200" b="1" dirty="0" smtClean="0">
                <a:solidFill>
                  <a:srgbClr val="FFFF00"/>
                </a:solidFill>
                <a:latin typeface="Comic Sans MS" pitchFamily="66" charset="0"/>
              </a:rPr>
              <a:t>President of the United States</a:t>
            </a:r>
            <a:endParaRPr lang="en-US" sz="3200" b="1" dirty="0">
              <a:solidFill>
                <a:srgbClr val="FFFF00"/>
              </a:solidFill>
              <a:latin typeface="Comic Sans MS" pitchFamily="66" charset="0"/>
            </a:endParaRPr>
          </a:p>
        </p:txBody>
      </p:sp>
      <p:sp>
        <p:nvSpPr>
          <p:cNvPr id="5" name="TextBox 4"/>
          <p:cNvSpPr txBox="1"/>
          <p:nvPr/>
        </p:nvSpPr>
        <p:spPr>
          <a:xfrm>
            <a:off x="739036" y="1388580"/>
            <a:ext cx="4366364" cy="1569660"/>
          </a:xfrm>
          <a:prstGeom prst="rect">
            <a:avLst/>
          </a:prstGeom>
          <a:noFill/>
        </p:spPr>
        <p:txBody>
          <a:bodyPr wrap="square" rtlCol="0">
            <a:spAutoFit/>
          </a:bodyPr>
          <a:lstStyle/>
          <a:p>
            <a:pPr algn="ctr"/>
            <a:r>
              <a:rPr lang="en-US" sz="3200" b="1" dirty="0" smtClean="0">
                <a:solidFill>
                  <a:schemeClr val="bg1">
                    <a:lumMod val="95000"/>
                  </a:schemeClr>
                </a:solidFill>
              </a:rPr>
              <a:t>Continued Lincoln’s    Reconstruction policy but:</a:t>
            </a:r>
            <a:endParaRPr lang="en-US" sz="3200" b="1" dirty="0">
              <a:solidFill>
                <a:schemeClr val="bg1">
                  <a:lumMod val="95000"/>
                </a:schemeClr>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1" nodeType="clickEffect">
                                  <p:stCondLst>
                                    <p:cond delay="0"/>
                                  </p:stCondLst>
                                  <p:childTnLst>
                                    <p:animRot by="21600000">
                                      <p:cBhvr>
                                        <p:cTn id="16" dur="2000" fill="hold"/>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19457"/>
                                        </p:tgtEl>
                                        <p:attrNameLst>
                                          <p:attrName>style.visibility</p:attrName>
                                        </p:attrNameLst>
                                      </p:cBhvr>
                                      <p:to>
                                        <p:strVal val="visible"/>
                                      </p:to>
                                    </p:set>
                                    <p:anim calcmode="lin" valueType="num">
                                      <p:cBhvr additive="base">
                                        <p:cTn id="27" dur="5000" fill="hold"/>
                                        <p:tgtEl>
                                          <p:spTgt spid="19457"/>
                                        </p:tgtEl>
                                        <p:attrNameLst>
                                          <p:attrName>ppt_x</p:attrName>
                                        </p:attrNameLst>
                                      </p:cBhvr>
                                      <p:tavLst>
                                        <p:tav tm="0">
                                          <p:val>
                                            <p:strVal val="#ppt_x"/>
                                          </p:val>
                                        </p:tav>
                                        <p:tav tm="100000">
                                          <p:val>
                                            <p:strVal val="#ppt_x"/>
                                          </p:val>
                                        </p:tav>
                                      </p:tavLst>
                                    </p:anim>
                                    <p:anim calcmode="lin" valueType="num">
                                      <p:cBhvr additive="base">
                                        <p:cTn id="28" dur="5000" fill="hold"/>
                                        <p:tgtEl>
                                          <p:spTgt spid="194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4" grpId="0"/>
      <p:bldP spid="4" grpId="1"/>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85800" y="5917681"/>
            <a:ext cx="8153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552450" algn="l"/>
              </a:tabLst>
            </a:pPr>
            <a:r>
              <a:rPr kumimoji="0" 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28600" y="762000"/>
            <a:ext cx="9105900" cy="5693866"/>
          </a:xfrm>
          <a:prstGeom prst="rect">
            <a:avLst/>
          </a:prstGeom>
          <a:noFill/>
        </p:spPr>
        <p:txBody>
          <a:bodyPr wrap="square" rtlCol="0">
            <a:spAutoFit/>
          </a:bodyPr>
          <a:lstStyle/>
          <a:p>
            <a:r>
              <a:rPr lang="en-US" sz="2800" b="1" dirty="0" smtClean="0">
                <a:solidFill>
                  <a:schemeClr val="bg1"/>
                </a:solidFill>
                <a:latin typeface="Comic Sans MS" pitchFamily="66" charset="0"/>
              </a:rPr>
              <a:t>Southerners </a:t>
            </a:r>
            <a:r>
              <a:rPr lang="en-US" sz="2800" b="1" dirty="0" smtClean="0">
                <a:solidFill>
                  <a:srgbClr val="FF0000"/>
                </a:solidFill>
                <a:latin typeface="Comic Sans MS" pitchFamily="66" charset="0"/>
              </a:rPr>
              <a:t>aim</a:t>
            </a:r>
            <a:r>
              <a:rPr lang="en-US" sz="2800" b="1" dirty="0" smtClean="0">
                <a:solidFill>
                  <a:schemeClr val="bg1"/>
                </a:solidFill>
                <a:latin typeface="Comic Sans MS" pitchFamily="66" charset="0"/>
              </a:rPr>
              <a:t> was to bring the war to an end but:</a:t>
            </a:r>
          </a:p>
          <a:p>
            <a:endParaRPr lang="en-US" sz="2800" b="1" dirty="0" smtClean="0">
              <a:solidFill>
                <a:schemeClr val="bg1"/>
              </a:solidFill>
              <a:latin typeface="Comic Sans MS" pitchFamily="66" charset="0"/>
            </a:endParaRPr>
          </a:p>
          <a:p>
            <a:pPr>
              <a:buFont typeface="Arial" pitchFamily="34" charset="0"/>
              <a:buChar char="•"/>
            </a:pPr>
            <a:r>
              <a:rPr lang="en-US" sz="2800" b="1" dirty="0" smtClean="0">
                <a:solidFill>
                  <a:schemeClr val="bg1"/>
                </a:solidFill>
                <a:latin typeface="Comic Sans MS" pitchFamily="66" charset="0"/>
              </a:rPr>
              <a:t>   They didn’t want their society to change.</a:t>
            </a:r>
          </a:p>
          <a:p>
            <a:pPr>
              <a:buFont typeface="Arial" pitchFamily="34" charset="0"/>
              <a:buChar char="•"/>
            </a:pPr>
            <a:r>
              <a:rPr lang="en-US" sz="2800" b="1" dirty="0" smtClean="0">
                <a:solidFill>
                  <a:srgbClr val="FF0000"/>
                </a:solidFill>
                <a:latin typeface="Comic Sans MS" pitchFamily="66" charset="0"/>
              </a:rPr>
              <a:t>   THEY WERE NOT WILLING TO GRANT </a:t>
            </a:r>
          </a:p>
          <a:p>
            <a:r>
              <a:rPr lang="en-US" sz="2800" b="1" dirty="0">
                <a:solidFill>
                  <a:srgbClr val="FF0000"/>
                </a:solidFill>
                <a:latin typeface="Comic Sans MS" pitchFamily="66" charset="0"/>
              </a:rPr>
              <a:t> </a:t>
            </a:r>
            <a:r>
              <a:rPr lang="en-US" sz="2800" b="1" dirty="0" smtClean="0">
                <a:solidFill>
                  <a:srgbClr val="FF0000"/>
                </a:solidFill>
                <a:latin typeface="Comic Sans MS" pitchFamily="66" charset="0"/>
              </a:rPr>
              <a:t>       RIGHTS TO FREEDMEN (former slaves) </a:t>
            </a:r>
          </a:p>
          <a:p>
            <a:r>
              <a:rPr lang="en-US" sz="2800" b="1" dirty="0">
                <a:solidFill>
                  <a:srgbClr val="FF0000"/>
                </a:solidFill>
                <a:latin typeface="Comic Sans MS" pitchFamily="66" charset="0"/>
              </a:rPr>
              <a:t> </a:t>
            </a:r>
            <a:r>
              <a:rPr lang="en-US" sz="2800" b="1" dirty="0" smtClean="0">
                <a:solidFill>
                  <a:srgbClr val="FF0000"/>
                </a:solidFill>
                <a:latin typeface="Comic Sans MS" pitchFamily="66" charset="0"/>
              </a:rPr>
              <a:t>       even though they recognized the end of </a:t>
            </a:r>
          </a:p>
          <a:p>
            <a:r>
              <a:rPr lang="en-US" sz="2800" b="1" dirty="0">
                <a:solidFill>
                  <a:srgbClr val="FF0000"/>
                </a:solidFill>
                <a:latin typeface="Comic Sans MS" pitchFamily="66" charset="0"/>
              </a:rPr>
              <a:t> </a:t>
            </a:r>
            <a:r>
              <a:rPr lang="en-US" sz="2800" b="1" dirty="0" smtClean="0">
                <a:solidFill>
                  <a:srgbClr val="FF0000"/>
                </a:solidFill>
                <a:latin typeface="Comic Sans MS" pitchFamily="66" charset="0"/>
              </a:rPr>
              <a:t>       slavery.</a:t>
            </a:r>
          </a:p>
          <a:p>
            <a:pPr>
              <a:buFont typeface="Arial" pitchFamily="34" charset="0"/>
              <a:buChar char="•"/>
            </a:pPr>
            <a:r>
              <a:rPr lang="en-US" sz="2800" b="1" dirty="0" smtClean="0">
                <a:solidFill>
                  <a:schemeClr val="bg1"/>
                </a:solidFill>
                <a:latin typeface="Comic Sans MS" pitchFamily="66" charset="0"/>
              </a:rPr>
              <a:t>   They replaced slave codes with Black codes    </a:t>
            </a:r>
          </a:p>
          <a:p>
            <a:r>
              <a:rPr lang="en-US" sz="2800" b="1" dirty="0" smtClean="0">
                <a:solidFill>
                  <a:schemeClr val="bg1"/>
                </a:solidFill>
                <a:latin typeface="Comic Sans MS" pitchFamily="66" charset="0"/>
              </a:rPr>
              <a:t>        which gave freedmen very little freedom.</a:t>
            </a:r>
          </a:p>
          <a:p>
            <a:r>
              <a:rPr lang="en-US" sz="2800" b="1" dirty="0" smtClean="0">
                <a:solidFill>
                  <a:schemeClr val="bg1"/>
                </a:solidFill>
                <a:latin typeface="Comic Sans MS" pitchFamily="66" charset="0"/>
              </a:rPr>
              <a:t>        they used violence and threats to  </a:t>
            </a:r>
          </a:p>
          <a:p>
            <a:r>
              <a:rPr lang="en-US" sz="2800" b="1" dirty="0">
                <a:solidFill>
                  <a:schemeClr val="bg1"/>
                </a:solidFill>
                <a:latin typeface="Comic Sans MS" pitchFamily="66" charset="0"/>
              </a:rPr>
              <a:t> </a:t>
            </a:r>
            <a:r>
              <a:rPr lang="en-US" sz="2800" b="1" dirty="0" smtClean="0">
                <a:solidFill>
                  <a:schemeClr val="bg1"/>
                </a:solidFill>
                <a:latin typeface="Comic Sans MS" pitchFamily="66" charset="0"/>
              </a:rPr>
              <a:t>       intimidate(scare) freedmen. </a:t>
            </a:r>
          </a:p>
          <a:p>
            <a:pPr>
              <a:buFont typeface="Arial" pitchFamily="34" charset="0"/>
              <a:buChar char="•"/>
            </a:pPr>
            <a:r>
              <a:rPr lang="en-US" sz="2800" b="1" dirty="0" smtClean="0">
                <a:solidFill>
                  <a:schemeClr val="bg1"/>
                </a:solidFill>
                <a:latin typeface="Comic Sans MS" pitchFamily="66" charset="0"/>
              </a:rPr>
              <a:t>   The Ku Klux Klan was one group that did this.</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533400" y="197346"/>
            <a:ext cx="8153400" cy="5509200"/>
          </a:xfrm>
          <a:prstGeom prst="rect">
            <a:avLst/>
          </a:prstGeom>
        </p:spPr>
        <p:txBody>
          <a:bodyPr wrap="square">
            <a:spAutoFit/>
          </a:bodyPr>
          <a:lstStyle/>
          <a:p>
            <a:r>
              <a:rPr lang="en-US" sz="2800" b="1" dirty="0" smtClean="0">
                <a:solidFill>
                  <a:srgbClr val="FF0000"/>
                </a:solidFill>
                <a:latin typeface="Comic Sans MS" pitchFamily="66" charset="0"/>
              </a:rPr>
              <a:t>         </a:t>
            </a:r>
          </a:p>
          <a:p>
            <a:r>
              <a:rPr lang="en-US" sz="3200" b="1" dirty="0" smtClean="0">
                <a:solidFill>
                  <a:schemeClr val="bg1"/>
                </a:solidFill>
                <a:latin typeface="Comic Sans MS" pitchFamily="66" charset="0"/>
              </a:rPr>
              <a:t>The United State Congress </a:t>
            </a:r>
            <a:r>
              <a:rPr lang="en-US" sz="3200" b="1" dirty="0" smtClean="0">
                <a:solidFill>
                  <a:srgbClr val="FF0000"/>
                </a:solidFill>
                <a:latin typeface="Comic Sans MS" pitchFamily="66" charset="0"/>
              </a:rPr>
              <a:t>aim</a:t>
            </a:r>
            <a:r>
              <a:rPr lang="en-US" sz="3200" b="1" dirty="0" smtClean="0">
                <a:solidFill>
                  <a:schemeClr val="bg1"/>
                </a:solidFill>
                <a:latin typeface="Comic Sans MS" pitchFamily="66" charset="0"/>
              </a:rPr>
              <a:t> for Reconstruction was to make sure</a:t>
            </a:r>
          </a:p>
          <a:p>
            <a:endParaRPr lang="en-US" sz="3200" b="1" dirty="0" smtClean="0">
              <a:solidFill>
                <a:schemeClr val="bg1"/>
              </a:solidFill>
              <a:latin typeface="Comic Sans MS" pitchFamily="66" charset="0"/>
            </a:endParaRPr>
          </a:p>
          <a:p>
            <a:pPr marL="342900" indent="-342900">
              <a:buFont typeface="Arial" pitchFamily="34" charset="0"/>
              <a:buChar char="•"/>
            </a:pPr>
            <a:r>
              <a:rPr lang="en-US" sz="2800" b="1" dirty="0" smtClean="0">
                <a:solidFill>
                  <a:schemeClr val="bg1"/>
                </a:solidFill>
                <a:latin typeface="Comic Sans MS" pitchFamily="66" charset="0"/>
              </a:rPr>
              <a:t>the Civil War had not been fought in vain. </a:t>
            </a:r>
          </a:p>
          <a:p>
            <a:pPr marL="342900" indent="-342900">
              <a:buFont typeface="Arial" pitchFamily="34" charset="0"/>
              <a:buChar char="•"/>
            </a:pPr>
            <a:r>
              <a:rPr lang="en-US" sz="2800" b="1" dirty="0" smtClean="0">
                <a:solidFill>
                  <a:schemeClr val="bg1"/>
                </a:solidFill>
                <a:latin typeface="Comic Sans MS" pitchFamily="66" charset="0"/>
              </a:rPr>
              <a:t>the </a:t>
            </a:r>
            <a:r>
              <a:rPr lang="en-US" sz="2800" b="1" dirty="0" smtClean="0">
                <a:solidFill>
                  <a:srgbClr val="FFFF00"/>
                </a:solidFill>
                <a:latin typeface="Comic Sans MS" pitchFamily="66" charset="0"/>
              </a:rPr>
              <a:t>freed slaves would remain free</a:t>
            </a:r>
            <a:r>
              <a:rPr lang="en-US" sz="2800" b="1" dirty="0" smtClean="0">
                <a:solidFill>
                  <a:schemeClr val="bg1"/>
                </a:solidFill>
                <a:latin typeface="Comic Sans MS" pitchFamily="66" charset="0"/>
              </a:rPr>
              <a:t>.</a:t>
            </a:r>
          </a:p>
          <a:p>
            <a:pPr marL="342900" indent="-342900"/>
            <a:endParaRPr lang="en-US" sz="2800" b="1" dirty="0" smtClean="0">
              <a:solidFill>
                <a:srgbClr val="000000"/>
              </a:solidFill>
              <a:latin typeface="Comic Sans MS" pitchFamily="66" charset="0"/>
            </a:endParaRPr>
          </a:p>
          <a:p>
            <a:pPr marL="342900" indent="-342900"/>
            <a:r>
              <a:rPr lang="en-US" sz="3600" b="1" dirty="0" smtClean="0">
                <a:solidFill>
                  <a:schemeClr val="bg1"/>
                </a:solidFill>
                <a:latin typeface="Comic Sans MS" pitchFamily="66" charset="0"/>
              </a:rPr>
              <a:t>The United States Congress had its own plan for Reconstruction. This is called the Congressional Reconstruction Plan.</a:t>
            </a:r>
          </a:p>
        </p:txBody>
      </p:sp>
      <p:pic>
        <p:nvPicPr>
          <p:cNvPr id="1026" name="Picture 2" descr="C:\Users\courtneysargent\AppData\Local\Microsoft\Windows\Temporary Internet Files\Content.IE5\C33HW3A2\MC9001047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9895" y="2497261"/>
            <a:ext cx="874166" cy="909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00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00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00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200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TotalTime>
  <Words>1555</Words>
  <Application>Microsoft Office PowerPoint</Application>
  <PresentationFormat>On-screen Show (4:3)</PresentationFormat>
  <Paragraphs>199</Paragraphs>
  <Slides>28</Slides>
  <Notes>1</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Reconstruction: The New South</vt:lpstr>
      <vt:lpstr>    Reconstruction    </vt:lpstr>
      <vt:lpstr>PowerPoint Presentation</vt:lpstr>
      <vt:lpstr>PowerPoint Presentation</vt:lpstr>
      <vt:lpstr> The  Assassination of Abraham Lincoln </vt:lpstr>
      <vt:lpstr>PowerPoint Presentation</vt:lpstr>
      <vt:lpstr>PowerPoint Presentation</vt:lpstr>
      <vt:lpstr>PowerPoint Presentation</vt:lpstr>
      <vt:lpstr>PowerPoint Presentation</vt:lpstr>
      <vt:lpstr>PowerPoint Presentation</vt:lpstr>
      <vt:lpstr>PowerPoint Presentation</vt:lpstr>
      <vt:lpstr>Amendments</vt:lpstr>
      <vt:lpstr>13th Amendment </vt:lpstr>
      <vt:lpstr>14th Amendment</vt:lpstr>
      <vt:lpstr>14th Amendment</vt:lpstr>
      <vt:lpstr>15th Amendment  </vt:lpstr>
      <vt:lpstr>15th Amendment</vt:lpstr>
      <vt:lpstr>13, 14, 15 Amendments</vt:lpstr>
      <vt:lpstr>PowerPoint Presentation</vt:lpstr>
      <vt:lpstr>Subversive Groups (KKK)</vt:lpstr>
      <vt:lpstr>Freed men…</vt:lpstr>
      <vt:lpstr>Freedman’s Bureau</vt:lpstr>
      <vt:lpstr>Freedman’s Bureau</vt:lpstr>
      <vt:lpstr>Acquiring Land…</vt:lpstr>
      <vt:lpstr>Effects</vt:lpstr>
      <vt:lpstr>… … …</vt:lpstr>
      <vt:lpstr>… … …</vt:lpstr>
      <vt:lpstr>Northerners Moving to the South?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The New South</dc:title>
  <dc:creator>admin</dc:creator>
  <cp:lastModifiedBy>Pittman, Susie</cp:lastModifiedBy>
  <cp:revision>84</cp:revision>
  <cp:lastPrinted>2012-08-24T11:27:07Z</cp:lastPrinted>
  <dcterms:created xsi:type="dcterms:W3CDTF">2010-07-22T22:30:43Z</dcterms:created>
  <dcterms:modified xsi:type="dcterms:W3CDTF">2013-09-26T11:54:59Z</dcterms:modified>
</cp:coreProperties>
</file>